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14"/>
  </p:notesMasterIdLst>
  <p:handoutMasterIdLst>
    <p:handoutMasterId r:id="rId15"/>
  </p:handoutMasterIdLst>
  <p:sldIdLst>
    <p:sldId id="257" r:id="rId2"/>
    <p:sldId id="311" r:id="rId3"/>
    <p:sldId id="266" r:id="rId4"/>
    <p:sldId id="303" r:id="rId5"/>
    <p:sldId id="304" r:id="rId6"/>
    <p:sldId id="306" r:id="rId7"/>
    <p:sldId id="309" r:id="rId8"/>
    <p:sldId id="310" r:id="rId9"/>
    <p:sldId id="312" r:id="rId10"/>
    <p:sldId id="314" r:id="rId11"/>
    <p:sldId id="313" r:id="rId12"/>
    <p:sldId id="31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60400" autoAdjust="0"/>
  </p:normalViewPr>
  <p:slideViewPr>
    <p:cSldViewPr snapToGrid="0" showGuides="1">
      <p:cViewPr varScale="1">
        <p:scale>
          <a:sx n="86" d="100"/>
          <a:sy n="86" d="100"/>
        </p:scale>
        <p:origin x="422" y="-5"/>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37191E-82CD-4F4E-B2BA-103D23101DCC}" type="doc">
      <dgm:prSet loTypeId="urn:microsoft.com/office/officeart/2005/8/layout/hList1" loCatId="list" qsTypeId="urn:microsoft.com/office/officeart/2005/8/quickstyle/simple2" qsCatId="simple" csTypeId="urn:microsoft.com/office/officeart/2005/8/colors/colorful5" csCatId="colorful" phldr="1"/>
      <dgm:spPr/>
      <dgm:t>
        <a:bodyPr/>
        <a:lstStyle/>
        <a:p>
          <a:endParaRPr lang="en-US"/>
        </a:p>
      </dgm:t>
    </dgm:pt>
    <dgm:pt modelId="{4A0699B9-E1EF-46BD-95F4-79539F1A4272}">
      <dgm:prSet/>
      <dgm:spPr/>
      <dgm:t>
        <a:bodyPr/>
        <a:lstStyle/>
        <a:p>
          <a:r>
            <a:rPr lang="en-CA"/>
            <a:t>9 to 14</a:t>
          </a:r>
          <a:r>
            <a:rPr lang="en-CA" baseline="30000"/>
            <a:t>th</a:t>
          </a:r>
          <a:r>
            <a:rPr lang="en-CA"/>
            <a:t> Century – Ethiopia to Yemen – Cloudiest time of coffee history</a:t>
          </a:r>
          <a:endParaRPr lang="en-US"/>
        </a:p>
      </dgm:t>
    </dgm:pt>
    <dgm:pt modelId="{CBF300C7-7CAC-4495-BBED-FFB1C37CA999}" type="parTrans" cxnId="{9FDFBC1F-395D-41E4-82FE-C549CE42E83A}">
      <dgm:prSet/>
      <dgm:spPr/>
      <dgm:t>
        <a:bodyPr/>
        <a:lstStyle/>
        <a:p>
          <a:endParaRPr lang="en-US"/>
        </a:p>
      </dgm:t>
    </dgm:pt>
    <dgm:pt modelId="{1A00E450-0752-4D1F-AA5F-16F796C1A5D8}" type="sibTrans" cxnId="{9FDFBC1F-395D-41E4-82FE-C549CE42E83A}">
      <dgm:prSet/>
      <dgm:spPr/>
      <dgm:t>
        <a:bodyPr/>
        <a:lstStyle/>
        <a:p>
          <a:endParaRPr lang="en-US"/>
        </a:p>
      </dgm:t>
    </dgm:pt>
    <dgm:pt modelId="{402FE2CB-56A7-45B6-9A0E-66808D674A95}">
      <dgm:prSet/>
      <dgm:spPr/>
      <dgm:t>
        <a:bodyPr/>
        <a:lstStyle/>
        <a:p>
          <a:r>
            <a:rPr lang="en-CA"/>
            <a:t>Discovery</a:t>
          </a:r>
          <a:endParaRPr lang="en-US"/>
        </a:p>
      </dgm:t>
    </dgm:pt>
    <dgm:pt modelId="{EBC5E6CB-38A2-4C33-AA72-75CC044157B8}" type="parTrans" cxnId="{CA2F9F75-8186-444B-B714-98B1346C3F24}">
      <dgm:prSet/>
      <dgm:spPr/>
      <dgm:t>
        <a:bodyPr/>
        <a:lstStyle/>
        <a:p>
          <a:endParaRPr lang="en-US"/>
        </a:p>
      </dgm:t>
    </dgm:pt>
    <dgm:pt modelId="{C3CCB050-E6B0-47E5-829E-73CADC983841}" type="sibTrans" cxnId="{CA2F9F75-8186-444B-B714-98B1346C3F24}">
      <dgm:prSet/>
      <dgm:spPr/>
      <dgm:t>
        <a:bodyPr/>
        <a:lstStyle/>
        <a:p>
          <a:endParaRPr lang="en-US"/>
        </a:p>
      </dgm:t>
    </dgm:pt>
    <dgm:pt modelId="{88CE6A10-A2A4-444D-AFA3-41219C114540}">
      <dgm:prSet/>
      <dgm:spPr/>
      <dgm:t>
        <a:bodyPr/>
        <a:lstStyle/>
        <a:p>
          <a:r>
            <a:rPr lang="en-CA"/>
            <a:t>Crossed the Red Sea from Ethiopia</a:t>
          </a:r>
          <a:endParaRPr lang="en-US"/>
        </a:p>
      </dgm:t>
    </dgm:pt>
    <dgm:pt modelId="{2CD3E180-D09E-4DE3-88CE-3F87BC672DD5}" type="parTrans" cxnId="{BB9D710D-1517-4864-B4C6-B9F9B2D3A43E}">
      <dgm:prSet/>
      <dgm:spPr/>
      <dgm:t>
        <a:bodyPr/>
        <a:lstStyle/>
        <a:p>
          <a:endParaRPr lang="en-US"/>
        </a:p>
      </dgm:t>
    </dgm:pt>
    <dgm:pt modelId="{30AF0AC1-5BA8-43DF-AEDE-DDAE43C56F00}" type="sibTrans" cxnId="{BB9D710D-1517-4864-B4C6-B9F9B2D3A43E}">
      <dgm:prSet/>
      <dgm:spPr/>
      <dgm:t>
        <a:bodyPr/>
        <a:lstStyle/>
        <a:p>
          <a:endParaRPr lang="en-US"/>
        </a:p>
      </dgm:t>
    </dgm:pt>
    <dgm:pt modelId="{C41158B5-BF33-4DD0-9B06-45AFE6383D51}">
      <dgm:prSet/>
      <dgm:spPr/>
      <dgm:t>
        <a:bodyPr/>
        <a:lstStyle/>
        <a:p>
          <a:r>
            <a:rPr lang="en-CA"/>
            <a:t>15 to 16</a:t>
          </a:r>
          <a:r>
            <a:rPr lang="en-CA" baseline="30000"/>
            <a:t>th</a:t>
          </a:r>
          <a:r>
            <a:rPr lang="en-CA"/>
            <a:t> Century – Yemen to the Middle East</a:t>
          </a:r>
          <a:endParaRPr lang="en-US"/>
        </a:p>
      </dgm:t>
    </dgm:pt>
    <dgm:pt modelId="{01A62284-5578-4F7A-88FB-027DB28EBA90}" type="parTrans" cxnId="{E2B00CA1-5415-4F6F-A238-A1DAEC0C106C}">
      <dgm:prSet/>
      <dgm:spPr/>
      <dgm:t>
        <a:bodyPr/>
        <a:lstStyle/>
        <a:p>
          <a:endParaRPr lang="en-US"/>
        </a:p>
      </dgm:t>
    </dgm:pt>
    <dgm:pt modelId="{D04D08EB-B6C3-43FB-844A-9E39B844ECC1}" type="sibTrans" cxnId="{E2B00CA1-5415-4F6F-A238-A1DAEC0C106C}">
      <dgm:prSet/>
      <dgm:spPr/>
      <dgm:t>
        <a:bodyPr/>
        <a:lstStyle/>
        <a:p>
          <a:endParaRPr lang="en-US"/>
        </a:p>
      </dgm:t>
    </dgm:pt>
    <dgm:pt modelId="{6D8A0C07-558A-4891-9052-12F81C7A0D33}">
      <dgm:prSet/>
      <dgm:spPr/>
      <dgm:t>
        <a:bodyPr/>
        <a:lstStyle/>
        <a:p>
          <a:r>
            <a:rPr lang="en-CA"/>
            <a:t>Spread throughout the Middle East</a:t>
          </a:r>
          <a:endParaRPr lang="en-US"/>
        </a:p>
      </dgm:t>
    </dgm:pt>
    <dgm:pt modelId="{C63B188C-8D43-4AFD-887E-68C149F0D3D3}" type="parTrans" cxnId="{34B63FD1-5804-4986-A7C4-2B2708A860B6}">
      <dgm:prSet/>
      <dgm:spPr/>
      <dgm:t>
        <a:bodyPr/>
        <a:lstStyle/>
        <a:p>
          <a:endParaRPr lang="en-US"/>
        </a:p>
      </dgm:t>
    </dgm:pt>
    <dgm:pt modelId="{98AEC7F4-91E8-4AFD-BFC2-EE6A68A455CB}" type="sibTrans" cxnId="{34B63FD1-5804-4986-A7C4-2B2708A860B6}">
      <dgm:prSet/>
      <dgm:spPr/>
      <dgm:t>
        <a:bodyPr/>
        <a:lstStyle/>
        <a:p>
          <a:endParaRPr lang="en-US"/>
        </a:p>
      </dgm:t>
    </dgm:pt>
    <dgm:pt modelId="{C4D4A77E-539B-41AD-8222-D7062B3A4B3C}">
      <dgm:prSet/>
      <dgm:spPr/>
      <dgm:t>
        <a:bodyPr/>
        <a:lstStyle/>
        <a:p>
          <a:r>
            <a:rPr lang="en-CA"/>
            <a:t>Arabica beans originated in the Ethiopia/middle east region </a:t>
          </a:r>
          <a:endParaRPr lang="en-US"/>
        </a:p>
      </dgm:t>
    </dgm:pt>
    <dgm:pt modelId="{28BBF276-1D37-4DF7-9270-AB14EAB417F9}" type="parTrans" cxnId="{CA7AA485-95BC-4E4A-B4C5-990694A0F3C6}">
      <dgm:prSet/>
      <dgm:spPr/>
      <dgm:t>
        <a:bodyPr/>
        <a:lstStyle/>
        <a:p>
          <a:endParaRPr lang="en-US"/>
        </a:p>
      </dgm:t>
    </dgm:pt>
    <dgm:pt modelId="{ED59A3A6-2156-4358-957E-1F78F87A1979}" type="sibTrans" cxnId="{CA7AA485-95BC-4E4A-B4C5-990694A0F3C6}">
      <dgm:prSet/>
      <dgm:spPr/>
      <dgm:t>
        <a:bodyPr/>
        <a:lstStyle/>
        <a:p>
          <a:endParaRPr lang="en-US"/>
        </a:p>
      </dgm:t>
    </dgm:pt>
    <dgm:pt modelId="{FA358B78-5C44-4784-995F-FFD20751BAE2}">
      <dgm:prSet/>
      <dgm:spPr/>
      <dgm:t>
        <a:bodyPr/>
        <a:lstStyle/>
        <a:p>
          <a:r>
            <a:rPr lang="en-CA"/>
            <a:t>17</a:t>
          </a:r>
          <a:r>
            <a:rPr lang="en-CA" baseline="30000"/>
            <a:t>th</a:t>
          </a:r>
          <a:r>
            <a:rPr lang="en-CA"/>
            <a:t> Century – Middle East to Europe</a:t>
          </a:r>
          <a:endParaRPr lang="en-US"/>
        </a:p>
      </dgm:t>
    </dgm:pt>
    <dgm:pt modelId="{27DD1CF8-E7E3-4D52-80B6-BE01503518EF}" type="parTrans" cxnId="{6D6CD793-264C-46E5-94E5-1EAB78000A06}">
      <dgm:prSet/>
      <dgm:spPr/>
      <dgm:t>
        <a:bodyPr/>
        <a:lstStyle/>
        <a:p>
          <a:endParaRPr lang="en-US"/>
        </a:p>
      </dgm:t>
    </dgm:pt>
    <dgm:pt modelId="{1FF25C35-569D-4E3D-A0A8-48F1C3875A45}" type="sibTrans" cxnId="{6D6CD793-264C-46E5-94E5-1EAB78000A06}">
      <dgm:prSet/>
      <dgm:spPr/>
      <dgm:t>
        <a:bodyPr/>
        <a:lstStyle/>
        <a:p>
          <a:endParaRPr lang="en-US"/>
        </a:p>
      </dgm:t>
    </dgm:pt>
    <dgm:pt modelId="{C81F393B-EDE1-4DE5-8ACE-DF9C50E16BE2}">
      <dgm:prSet/>
      <dgm:spPr/>
      <dgm:t>
        <a:bodyPr/>
        <a:lstStyle/>
        <a:p>
          <a:r>
            <a:rPr lang="en-CA" dirty="0"/>
            <a:t>Coffee makes it way to Europe</a:t>
          </a:r>
          <a:endParaRPr lang="en-US" dirty="0"/>
        </a:p>
      </dgm:t>
    </dgm:pt>
    <dgm:pt modelId="{6B048972-2732-4DF1-B31C-5DF277CCBFF6}" type="parTrans" cxnId="{83A5B5CC-CC70-40C2-93BC-9E0DF973076C}">
      <dgm:prSet/>
      <dgm:spPr/>
      <dgm:t>
        <a:bodyPr/>
        <a:lstStyle/>
        <a:p>
          <a:endParaRPr lang="en-US"/>
        </a:p>
      </dgm:t>
    </dgm:pt>
    <dgm:pt modelId="{326CC81A-0A03-4D0D-9AC1-EEDF0738959E}" type="sibTrans" cxnId="{83A5B5CC-CC70-40C2-93BC-9E0DF973076C}">
      <dgm:prSet/>
      <dgm:spPr/>
      <dgm:t>
        <a:bodyPr/>
        <a:lstStyle/>
        <a:p>
          <a:endParaRPr lang="en-US"/>
        </a:p>
      </dgm:t>
    </dgm:pt>
    <dgm:pt modelId="{C2D6532B-0639-4539-B0B7-515C148B7CF5}">
      <dgm:prSet/>
      <dgm:spPr/>
      <dgm:t>
        <a:bodyPr/>
        <a:lstStyle/>
        <a:p>
          <a:r>
            <a:rPr lang="en-CA"/>
            <a:t>Europe to the New World</a:t>
          </a:r>
          <a:endParaRPr lang="en-US"/>
        </a:p>
      </dgm:t>
    </dgm:pt>
    <dgm:pt modelId="{A20180A5-27B1-4420-8590-9F54304C7443}" type="parTrans" cxnId="{B51E1F79-69DA-40F6-915A-2050A4C6742F}">
      <dgm:prSet/>
      <dgm:spPr/>
      <dgm:t>
        <a:bodyPr/>
        <a:lstStyle/>
        <a:p>
          <a:endParaRPr lang="en-US"/>
        </a:p>
      </dgm:t>
    </dgm:pt>
    <dgm:pt modelId="{53940CEA-4944-45AA-932A-554CE063F9BB}" type="sibTrans" cxnId="{B51E1F79-69DA-40F6-915A-2050A4C6742F}">
      <dgm:prSet/>
      <dgm:spPr/>
      <dgm:t>
        <a:bodyPr/>
        <a:lstStyle/>
        <a:p>
          <a:endParaRPr lang="en-US"/>
        </a:p>
      </dgm:t>
    </dgm:pt>
    <dgm:pt modelId="{D1361F29-A1BC-47DC-8E03-62E8074D124A}">
      <dgm:prSet/>
      <dgm:spPr/>
      <dgm:t>
        <a:bodyPr/>
        <a:lstStyle/>
        <a:p>
          <a:r>
            <a:rPr lang="en-CA" dirty="0"/>
            <a:t>1773 Becomes patriotic to drink coffee</a:t>
          </a:r>
        </a:p>
      </dgm:t>
    </dgm:pt>
    <dgm:pt modelId="{7A0C1EF3-9000-4928-9F48-AF7EB2C8D753}" type="parTrans" cxnId="{D8377F90-01F3-4553-9113-2920469037FF}">
      <dgm:prSet/>
      <dgm:spPr/>
    </dgm:pt>
    <dgm:pt modelId="{00A48704-5F41-48B6-9851-79103EA193CD}" type="sibTrans" cxnId="{D8377F90-01F3-4553-9113-2920469037FF}">
      <dgm:prSet/>
      <dgm:spPr/>
    </dgm:pt>
    <dgm:pt modelId="{2F3752AA-9931-4163-9EF3-980C602D0473}">
      <dgm:prSet/>
      <dgm:spPr/>
      <dgm:t>
        <a:bodyPr/>
        <a:lstStyle/>
        <a:p>
          <a:r>
            <a:rPr lang="en-US" dirty="0"/>
            <a:t>Penny universities (coffee houses)</a:t>
          </a:r>
        </a:p>
      </dgm:t>
    </dgm:pt>
    <dgm:pt modelId="{DBA5FB95-E58C-4C96-A1E9-1BDAE5BC3BE6}" type="parTrans" cxnId="{7CFFDC3F-3961-4641-87B4-EE40B61AF40E}">
      <dgm:prSet/>
      <dgm:spPr/>
    </dgm:pt>
    <dgm:pt modelId="{66615074-B0EF-4286-BD2C-506C27C85FD1}" type="sibTrans" cxnId="{7CFFDC3F-3961-4641-87B4-EE40B61AF40E}">
      <dgm:prSet/>
      <dgm:spPr/>
    </dgm:pt>
    <dgm:pt modelId="{E9DA7F88-190B-4914-9217-3DB2EFBE2445}" type="pres">
      <dgm:prSet presAssocID="{0E37191E-82CD-4F4E-B2BA-103D23101DCC}" presName="Name0" presStyleCnt="0">
        <dgm:presLayoutVars>
          <dgm:dir/>
          <dgm:animLvl val="lvl"/>
          <dgm:resizeHandles val="exact"/>
        </dgm:presLayoutVars>
      </dgm:prSet>
      <dgm:spPr/>
    </dgm:pt>
    <dgm:pt modelId="{3A70BEB0-6801-40B7-8362-4116F6EAA279}" type="pres">
      <dgm:prSet presAssocID="{4A0699B9-E1EF-46BD-95F4-79539F1A4272}" presName="composite" presStyleCnt="0"/>
      <dgm:spPr/>
    </dgm:pt>
    <dgm:pt modelId="{D99BA55A-611F-4F0F-8B02-0C6DEFC0CDEC}" type="pres">
      <dgm:prSet presAssocID="{4A0699B9-E1EF-46BD-95F4-79539F1A4272}" presName="parTx" presStyleLbl="alignNode1" presStyleIdx="0" presStyleCnt="4">
        <dgm:presLayoutVars>
          <dgm:chMax val="0"/>
          <dgm:chPref val="0"/>
          <dgm:bulletEnabled val="1"/>
        </dgm:presLayoutVars>
      </dgm:prSet>
      <dgm:spPr/>
    </dgm:pt>
    <dgm:pt modelId="{78F12444-466E-494D-A543-9C49DD3EEF8E}" type="pres">
      <dgm:prSet presAssocID="{4A0699B9-E1EF-46BD-95F4-79539F1A4272}" presName="desTx" presStyleLbl="alignAccFollowNode1" presStyleIdx="0" presStyleCnt="4">
        <dgm:presLayoutVars>
          <dgm:bulletEnabled val="1"/>
        </dgm:presLayoutVars>
      </dgm:prSet>
      <dgm:spPr/>
    </dgm:pt>
    <dgm:pt modelId="{25787B70-ADFA-403F-99C8-42F25E2A4675}" type="pres">
      <dgm:prSet presAssocID="{1A00E450-0752-4D1F-AA5F-16F796C1A5D8}" presName="space" presStyleCnt="0"/>
      <dgm:spPr/>
    </dgm:pt>
    <dgm:pt modelId="{355326FE-0E15-4D0B-A472-60EC69D48823}" type="pres">
      <dgm:prSet presAssocID="{C41158B5-BF33-4DD0-9B06-45AFE6383D51}" presName="composite" presStyleCnt="0"/>
      <dgm:spPr/>
    </dgm:pt>
    <dgm:pt modelId="{319B8A54-F6E2-459B-955F-78011F0CF983}" type="pres">
      <dgm:prSet presAssocID="{C41158B5-BF33-4DD0-9B06-45AFE6383D51}" presName="parTx" presStyleLbl="alignNode1" presStyleIdx="1" presStyleCnt="4">
        <dgm:presLayoutVars>
          <dgm:chMax val="0"/>
          <dgm:chPref val="0"/>
          <dgm:bulletEnabled val="1"/>
        </dgm:presLayoutVars>
      </dgm:prSet>
      <dgm:spPr/>
    </dgm:pt>
    <dgm:pt modelId="{55F528B3-ED4A-489E-9B7E-209468E182FF}" type="pres">
      <dgm:prSet presAssocID="{C41158B5-BF33-4DD0-9B06-45AFE6383D51}" presName="desTx" presStyleLbl="alignAccFollowNode1" presStyleIdx="1" presStyleCnt="4">
        <dgm:presLayoutVars>
          <dgm:bulletEnabled val="1"/>
        </dgm:presLayoutVars>
      </dgm:prSet>
      <dgm:spPr/>
    </dgm:pt>
    <dgm:pt modelId="{FF65CFD8-2E70-43FF-B293-86B61BD244FF}" type="pres">
      <dgm:prSet presAssocID="{D04D08EB-B6C3-43FB-844A-9E39B844ECC1}" presName="space" presStyleCnt="0"/>
      <dgm:spPr/>
    </dgm:pt>
    <dgm:pt modelId="{8966DFD9-73F7-40DA-AB7A-7234A753DD03}" type="pres">
      <dgm:prSet presAssocID="{FA358B78-5C44-4784-995F-FFD20751BAE2}" presName="composite" presStyleCnt="0"/>
      <dgm:spPr/>
    </dgm:pt>
    <dgm:pt modelId="{AD6BEF3D-DAFF-4B08-97A6-25057A0605F2}" type="pres">
      <dgm:prSet presAssocID="{FA358B78-5C44-4784-995F-FFD20751BAE2}" presName="parTx" presStyleLbl="alignNode1" presStyleIdx="2" presStyleCnt="4">
        <dgm:presLayoutVars>
          <dgm:chMax val="0"/>
          <dgm:chPref val="0"/>
          <dgm:bulletEnabled val="1"/>
        </dgm:presLayoutVars>
      </dgm:prSet>
      <dgm:spPr/>
    </dgm:pt>
    <dgm:pt modelId="{289B5D99-6998-4242-B209-0B344BCF73B9}" type="pres">
      <dgm:prSet presAssocID="{FA358B78-5C44-4784-995F-FFD20751BAE2}" presName="desTx" presStyleLbl="alignAccFollowNode1" presStyleIdx="2" presStyleCnt="4">
        <dgm:presLayoutVars>
          <dgm:bulletEnabled val="1"/>
        </dgm:presLayoutVars>
      </dgm:prSet>
      <dgm:spPr/>
    </dgm:pt>
    <dgm:pt modelId="{1E3B9249-BDDB-4910-9D49-87ED3EDD8FE2}" type="pres">
      <dgm:prSet presAssocID="{1FF25C35-569D-4E3D-A0A8-48F1C3875A45}" presName="space" presStyleCnt="0"/>
      <dgm:spPr/>
    </dgm:pt>
    <dgm:pt modelId="{5EFEAD85-11A1-4E93-B7D8-AFEC175F74DE}" type="pres">
      <dgm:prSet presAssocID="{C2D6532B-0639-4539-B0B7-515C148B7CF5}" presName="composite" presStyleCnt="0"/>
      <dgm:spPr/>
    </dgm:pt>
    <dgm:pt modelId="{9D913B01-3532-4DC0-9FD5-875636436B26}" type="pres">
      <dgm:prSet presAssocID="{C2D6532B-0639-4539-B0B7-515C148B7CF5}" presName="parTx" presStyleLbl="alignNode1" presStyleIdx="3" presStyleCnt="4">
        <dgm:presLayoutVars>
          <dgm:chMax val="0"/>
          <dgm:chPref val="0"/>
          <dgm:bulletEnabled val="1"/>
        </dgm:presLayoutVars>
      </dgm:prSet>
      <dgm:spPr/>
    </dgm:pt>
    <dgm:pt modelId="{DCB66B8C-55B9-46FE-B69B-ACD39F895EFF}" type="pres">
      <dgm:prSet presAssocID="{C2D6532B-0639-4539-B0B7-515C148B7CF5}" presName="desTx" presStyleLbl="alignAccFollowNode1" presStyleIdx="3" presStyleCnt="4">
        <dgm:presLayoutVars>
          <dgm:bulletEnabled val="1"/>
        </dgm:presLayoutVars>
      </dgm:prSet>
      <dgm:spPr/>
    </dgm:pt>
  </dgm:ptLst>
  <dgm:cxnLst>
    <dgm:cxn modelId="{BB9D710D-1517-4864-B4C6-B9F9B2D3A43E}" srcId="{4A0699B9-E1EF-46BD-95F4-79539F1A4272}" destId="{88CE6A10-A2A4-444D-AFA3-41219C114540}" srcOrd="1" destOrd="0" parTransId="{2CD3E180-D09E-4DE3-88CE-3F87BC672DD5}" sibTransId="{30AF0AC1-5BA8-43DF-AEDE-DDAE43C56F00}"/>
    <dgm:cxn modelId="{9FDFBC1F-395D-41E4-82FE-C549CE42E83A}" srcId="{0E37191E-82CD-4F4E-B2BA-103D23101DCC}" destId="{4A0699B9-E1EF-46BD-95F4-79539F1A4272}" srcOrd="0" destOrd="0" parTransId="{CBF300C7-7CAC-4495-BBED-FFB1C37CA999}" sibTransId="{1A00E450-0752-4D1F-AA5F-16F796C1A5D8}"/>
    <dgm:cxn modelId="{F15FA521-1672-4130-9B48-3FDCA54E1F44}" type="presOf" srcId="{6D8A0C07-558A-4891-9052-12F81C7A0D33}" destId="{55F528B3-ED4A-489E-9B7E-209468E182FF}" srcOrd="0" destOrd="0" presId="urn:microsoft.com/office/officeart/2005/8/layout/hList1"/>
    <dgm:cxn modelId="{6268F631-B2AC-4E21-B3BB-8DB17018F0DE}" type="presOf" srcId="{C81F393B-EDE1-4DE5-8ACE-DF9C50E16BE2}" destId="{289B5D99-6998-4242-B209-0B344BCF73B9}" srcOrd="0" destOrd="0" presId="urn:microsoft.com/office/officeart/2005/8/layout/hList1"/>
    <dgm:cxn modelId="{92317434-AB2A-4471-8556-995B433120F2}" type="presOf" srcId="{FA358B78-5C44-4784-995F-FFD20751BAE2}" destId="{AD6BEF3D-DAFF-4B08-97A6-25057A0605F2}" srcOrd="0" destOrd="0" presId="urn:microsoft.com/office/officeart/2005/8/layout/hList1"/>
    <dgm:cxn modelId="{7CFFDC3F-3961-4641-87B4-EE40B61AF40E}" srcId="{FA358B78-5C44-4784-995F-FFD20751BAE2}" destId="{2F3752AA-9931-4163-9EF3-980C602D0473}" srcOrd="1" destOrd="0" parTransId="{DBA5FB95-E58C-4C96-A1E9-1BDAE5BC3BE6}" sibTransId="{66615074-B0EF-4286-BD2C-506C27C85FD1}"/>
    <dgm:cxn modelId="{FBB7D161-CF52-4E83-B7B8-AD949BFD5D16}" type="presOf" srcId="{C41158B5-BF33-4DD0-9B06-45AFE6383D51}" destId="{319B8A54-F6E2-459B-955F-78011F0CF983}" srcOrd="0" destOrd="0" presId="urn:microsoft.com/office/officeart/2005/8/layout/hList1"/>
    <dgm:cxn modelId="{ECC1F261-EE1F-4C99-9958-3F32589323B2}" type="presOf" srcId="{402FE2CB-56A7-45B6-9A0E-66808D674A95}" destId="{78F12444-466E-494D-A543-9C49DD3EEF8E}" srcOrd="0" destOrd="0" presId="urn:microsoft.com/office/officeart/2005/8/layout/hList1"/>
    <dgm:cxn modelId="{3BC3286A-3B74-4E49-B610-99407B862D50}" type="presOf" srcId="{D1361F29-A1BC-47DC-8E03-62E8074D124A}" destId="{DCB66B8C-55B9-46FE-B69B-ACD39F895EFF}" srcOrd="0" destOrd="0" presId="urn:microsoft.com/office/officeart/2005/8/layout/hList1"/>
    <dgm:cxn modelId="{7C82C773-0E6F-4465-8C58-63C654F3B1CC}" type="presOf" srcId="{0E37191E-82CD-4F4E-B2BA-103D23101DCC}" destId="{E9DA7F88-190B-4914-9217-3DB2EFBE2445}" srcOrd="0" destOrd="0" presId="urn:microsoft.com/office/officeart/2005/8/layout/hList1"/>
    <dgm:cxn modelId="{CA2F9F75-8186-444B-B714-98B1346C3F24}" srcId="{4A0699B9-E1EF-46BD-95F4-79539F1A4272}" destId="{402FE2CB-56A7-45B6-9A0E-66808D674A95}" srcOrd="0" destOrd="0" parTransId="{EBC5E6CB-38A2-4C33-AA72-75CC044157B8}" sibTransId="{C3CCB050-E6B0-47E5-829E-73CADC983841}"/>
    <dgm:cxn modelId="{2DDDBA76-9295-477F-BC45-BE94D258BC57}" type="presOf" srcId="{88CE6A10-A2A4-444D-AFA3-41219C114540}" destId="{78F12444-466E-494D-A543-9C49DD3EEF8E}" srcOrd="0" destOrd="1" presId="urn:microsoft.com/office/officeart/2005/8/layout/hList1"/>
    <dgm:cxn modelId="{B51E1F79-69DA-40F6-915A-2050A4C6742F}" srcId="{0E37191E-82CD-4F4E-B2BA-103D23101DCC}" destId="{C2D6532B-0639-4539-B0B7-515C148B7CF5}" srcOrd="3" destOrd="0" parTransId="{A20180A5-27B1-4420-8590-9F54304C7443}" sibTransId="{53940CEA-4944-45AA-932A-554CE063F9BB}"/>
    <dgm:cxn modelId="{8E0A267E-51A0-4587-8411-47C00574C3C7}" type="presOf" srcId="{C4D4A77E-539B-41AD-8222-D7062B3A4B3C}" destId="{55F528B3-ED4A-489E-9B7E-209468E182FF}" srcOrd="0" destOrd="1" presId="urn:microsoft.com/office/officeart/2005/8/layout/hList1"/>
    <dgm:cxn modelId="{CA7AA485-95BC-4E4A-B4C5-990694A0F3C6}" srcId="{C41158B5-BF33-4DD0-9B06-45AFE6383D51}" destId="{C4D4A77E-539B-41AD-8222-D7062B3A4B3C}" srcOrd="1" destOrd="0" parTransId="{28BBF276-1D37-4DF7-9270-AB14EAB417F9}" sibTransId="{ED59A3A6-2156-4358-957E-1F78F87A1979}"/>
    <dgm:cxn modelId="{D8377F90-01F3-4553-9113-2920469037FF}" srcId="{C2D6532B-0639-4539-B0B7-515C148B7CF5}" destId="{D1361F29-A1BC-47DC-8E03-62E8074D124A}" srcOrd="0" destOrd="0" parTransId="{7A0C1EF3-9000-4928-9F48-AF7EB2C8D753}" sibTransId="{00A48704-5F41-48B6-9851-79103EA193CD}"/>
    <dgm:cxn modelId="{6D6CD793-264C-46E5-94E5-1EAB78000A06}" srcId="{0E37191E-82CD-4F4E-B2BA-103D23101DCC}" destId="{FA358B78-5C44-4784-995F-FFD20751BAE2}" srcOrd="2" destOrd="0" parTransId="{27DD1CF8-E7E3-4D52-80B6-BE01503518EF}" sibTransId="{1FF25C35-569D-4E3D-A0A8-48F1C3875A45}"/>
    <dgm:cxn modelId="{4349549B-BB0E-4223-840E-022C7A8745D7}" type="presOf" srcId="{C2D6532B-0639-4539-B0B7-515C148B7CF5}" destId="{9D913B01-3532-4DC0-9FD5-875636436B26}" srcOrd="0" destOrd="0" presId="urn:microsoft.com/office/officeart/2005/8/layout/hList1"/>
    <dgm:cxn modelId="{E2B00CA1-5415-4F6F-A238-A1DAEC0C106C}" srcId="{0E37191E-82CD-4F4E-B2BA-103D23101DCC}" destId="{C41158B5-BF33-4DD0-9B06-45AFE6383D51}" srcOrd="1" destOrd="0" parTransId="{01A62284-5578-4F7A-88FB-027DB28EBA90}" sibTransId="{D04D08EB-B6C3-43FB-844A-9E39B844ECC1}"/>
    <dgm:cxn modelId="{4BDE63C1-7BFE-4A14-B6AC-9EED28B745EB}" type="presOf" srcId="{4A0699B9-E1EF-46BD-95F4-79539F1A4272}" destId="{D99BA55A-611F-4F0F-8B02-0C6DEFC0CDEC}" srcOrd="0" destOrd="0" presId="urn:microsoft.com/office/officeart/2005/8/layout/hList1"/>
    <dgm:cxn modelId="{83A5B5CC-CC70-40C2-93BC-9E0DF973076C}" srcId="{FA358B78-5C44-4784-995F-FFD20751BAE2}" destId="{C81F393B-EDE1-4DE5-8ACE-DF9C50E16BE2}" srcOrd="0" destOrd="0" parTransId="{6B048972-2732-4DF1-B31C-5DF277CCBFF6}" sibTransId="{326CC81A-0A03-4D0D-9AC1-EEDF0738959E}"/>
    <dgm:cxn modelId="{34B63FD1-5804-4986-A7C4-2B2708A860B6}" srcId="{C41158B5-BF33-4DD0-9B06-45AFE6383D51}" destId="{6D8A0C07-558A-4891-9052-12F81C7A0D33}" srcOrd="0" destOrd="0" parTransId="{C63B188C-8D43-4AFD-887E-68C149F0D3D3}" sibTransId="{98AEC7F4-91E8-4AFD-BFC2-EE6A68A455CB}"/>
    <dgm:cxn modelId="{DF7EFBDC-CB26-4436-A10A-A92044A87F77}" type="presOf" srcId="{2F3752AA-9931-4163-9EF3-980C602D0473}" destId="{289B5D99-6998-4242-B209-0B344BCF73B9}" srcOrd="0" destOrd="1" presId="urn:microsoft.com/office/officeart/2005/8/layout/hList1"/>
    <dgm:cxn modelId="{F41974FD-9FCE-4D27-8DE6-B1975D288CA7}" type="presParOf" srcId="{E9DA7F88-190B-4914-9217-3DB2EFBE2445}" destId="{3A70BEB0-6801-40B7-8362-4116F6EAA279}" srcOrd="0" destOrd="0" presId="urn:microsoft.com/office/officeart/2005/8/layout/hList1"/>
    <dgm:cxn modelId="{8C415207-CE1E-41A7-8C46-594AA9BC62A2}" type="presParOf" srcId="{3A70BEB0-6801-40B7-8362-4116F6EAA279}" destId="{D99BA55A-611F-4F0F-8B02-0C6DEFC0CDEC}" srcOrd="0" destOrd="0" presId="urn:microsoft.com/office/officeart/2005/8/layout/hList1"/>
    <dgm:cxn modelId="{BB075BE0-36E5-412D-9528-147CD0C86FDF}" type="presParOf" srcId="{3A70BEB0-6801-40B7-8362-4116F6EAA279}" destId="{78F12444-466E-494D-A543-9C49DD3EEF8E}" srcOrd="1" destOrd="0" presId="urn:microsoft.com/office/officeart/2005/8/layout/hList1"/>
    <dgm:cxn modelId="{99285BB3-DB05-454A-850D-1E206FA471ED}" type="presParOf" srcId="{E9DA7F88-190B-4914-9217-3DB2EFBE2445}" destId="{25787B70-ADFA-403F-99C8-42F25E2A4675}" srcOrd="1" destOrd="0" presId="urn:microsoft.com/office/officeart/2005/8/layout/hList1"/>
    <dgm:cxn modelId="{F5E51B05-95E2-4C0C-B8E8-1C82BFAE2EF2}" type="presParOf" srcId="{E9DA7F88-190B-4914-9217-3DB2EFBE2445}" destId="{355326FE-0E15-4D0B-A472-60EC69D48823}" srcOrd="2" destOrd="0" presId="urn:microsoft.com/office/officeart/2005/8/layout/hList1"/>
    <dgm:cxn modelId="{2467A717-88F6-41FF-9B11-E70C5638B914}" type="presParOf" srcId="{355326FE-0E15-4D0B-A472-60EC69D48823}" destId="{319B8A54-F6E2-459B-955F-78011F0CF983}" srcOrd="0" destOrd="0" presId="urn:microsoft.com/office/officeart/2005/8/layout/hList1"/>
    <dgm:cxn modelId="{A99E90AB-0C48-48CD-84E2-C5582976D458}" type="presParOf" srcId="{355326FE-0E15-4D0B-A472-60EC69D48823}" destId="{55F528B3-ED4A-489E-9B7E-209468E182FF}" srcOrd="1" destOrd="0" presId="urn:microsoft.com/office/officeart/2005/8/layout/hList1"/>
    <dgm:cxn modelId="{E9F9238C-1CE3-4474-9066-35C6A843A165}" type="presParOf" srcId="{E9DA7F88-190B-4914-9217-3DB2EFBE2445}" destId="{FF65CFD8-2E70-43FF-B293-86B61BD244FF}" srcOrd="3" destOrd="0" presId="urn:microsoft.com/office/officeart/2005/8/layout/hList1"/>
    <dgm:cxn modelId="{83A4CD45-7DD9-48D3-B30E-0C1E10505432}" type="presParOf" srcId="{E9DA7F88-190B-4914-9217-3DB2EFBE2445}" destId="{8966DFD9-73F7-40DA-AB7A-7234A753DD03}" srcOrd="4" destOrd="0" presId="urn:microsoft.com/office/officeart/2005/8/layout/hList1"/>
    <dgm:cxn modelId="{13A6420D-9854-4EDB-82C6-149F2593BC92}" type="presParOf" srcId="{8966DFD9-73F7-40DA-AB7A-7234A753DD03}" destId="{AD6BEF3D-DAFF-4B08-97A6-25057A0605F2}" srcOrd="0" destOrd="0" presId="urn:microsoft.com/office/officeart/2005/8/layout/hList1"/>
    <dgm:cxn modelId="{19719CC8-F0C7-40C1-B2C2-8D89349FB3A3}" type="presParOf" srcId="{8966DFD9-73F7-40DA-AB7A-7234A753DD03}" destId="{289B5D99-6998-4242-B209-0B344BCF73B9}" srcOrd="1" destOrd="0" presId="urn:microsoft.com/office/officeart/2005/8/layout/hList1"/>
    <dgm:cxn modelId="{D37D42C8-A495-4D77-8C8D-282C959C654F}" type="presParOf" srcId="{E9DA7F88-190B-4914-9217-3DB2EFBE2445}" destId="{1E3B9249-BDDB-4910-9D49-87ED3EDD8FE2}" srcOrd="5" destOrd="0" presId="urn:microsoft.com/office/officeart/2005/8/layout/hList1"/>
    <dgm:cxn modelId="{0E937ED6-C0A5-4D51-9336-1B5B37374945}" type="presParOf" srcId="{E9DA7F88-190B-4914-9217-3DB2EFBE2445}" destId="{5EFEAD85-11A1-4E93-B7D8-AFEC175F74DE}" srcOrd="6" destOrd="0" presId="urn:microsoft.com/office/officeart/2005/8/layout/hList1"/>
    <dgm:cxn modelId="{F60FFE83-AF01-4EAD-8639-E81A80D6A075}" type="presParOf" srcId="{5EFEAD85-11A1-4E93-B7D8-AFEC175F74DE}" destId="{9D913B01-3532-4DC0-9FD5-875636436B26}" srcOrd="0" destOrd="0" presId="urn:microsoft.com/office/officeart/2005/8/layout/hList1"/>
    <dgm:cxn modelId="{62648302-2FE8-40B0-89FD-A3F7DBBD8FF0}" type="presParOf" srcId="{5EFEAD85-11A1-4E93-B7D8-AFEC175F74DE}" destId="{DCB66B8C-55B9-46FE-B69B-ACD39F895E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BA55A-611F-4F0F-8B02-0C6DEFC0CDEC}">
      <dsp:nvSpPr>
        <dsp:cNvPr id="0" name=""/>
        <dsp:cNvSpPr/>
      </dsp:nvSpPr>
      <dsp:spPr>
        <a:xfrm>
          <a:off x="3706" y="961461"/>
          <a:ext cx="2228682" cy="891473"/>
        </a:xfrm>
        <a:prstGeom prst="rect">
          <a:avLst/>
        </a:prstGeom>
        <a:solidFill>
          <a:schemeClr val="accent5">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CA" sz="1400" kern="1200"/>
            <a:t>9 to 14</a:t>
          </a:r>
          <a:r>
            <a:rPr lang="en-CA" sz="1400" kern="1200" baseline="30000"/>
            <a:t>th</a:t>
          </a:r>
          <a:r>
            <a:rPr lang="en-CA" sz="1400" kern="1200"/>
            <a:t> Century – Ethiopia to Yemen – Cloudiest time of coffee history</a:t>
          </a:r>
          <a:endParaRPr lang="en-US" sz="1400" kern="1200"/>
        </a:p>
      </dsp:txBody>
      <dsp:txXfrm>
        <a:off x="3706" y="961461"/>
        <a:ext cx="2228682" cy="891473"/>
      </dsp:txXfrm>
    </dsp:sp>
    <dsp:sp modelId="{78F12444-466E-494D-A543-9C49DD3EEF8E}">
      <dsp:nvSpPr>
        <dsp:cNvPr id="0" name=""/>
        <dsp:cNvSpPr/>
      </dsp:nvSpPr>
      <dsp:spPr>
        <a:xfrm>
          <a:off x="3706" y="1852934"/>
          <a:ext cx="2228682" cy="1387082"/>
        </a:xfrm>
        <a:prstGeom prst="rect">
          <a:avLst/>
        </a:prstGeom>
        <a:solidFill>
          <a:schemeClr val="accent5">
            <a:tint val="40000"/>
            <a:alpha val="90000"/>
            <a:hueOff val="0"/>
            <a:satOff val="0"/>
            <a:lumOff val="0"/>
            <a:alphaOff val="0"/>
          </a:schemeClr>
        </a:solidFill>
        <a:ln w="1397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CA" sz="1400" kern="1200"/>
            <a:t>Discovery</a:t>
          </a:r>
          <a:endParaRPr lang="en-US" sz="1400" kern="1200"/>
        </a:p>
        <a:p>
          <a:pPr marL="114300" lvl="1" indent="-114300" algn="l" defTabSz="622300">
            <a:lnSpc>
              <a:spcPct val="90000"/>
            </a:lnSpc>
            <a:spcBef>
              <a:spcPct val="0"/>
            </a:spcBef>
            <a:spcAft>
              <a:spcPct val="15000"/>
            </a:spcAft>
            <a:buChar char="•"/>
          </a:pPr>
          <a:r>
            <a:rPr lang="en-CA" sz="1400" kern="1200"/>
            <a:t>Crossed the Red Sea from Ethiopia</a:t>
          </a:r>
          <a:endParaRPr lang="en-US" sz="1400" kern="1200"/>
        </a:p>
      </dsp:txBody>
      <dsp:txXfrm>
        <a:off x="3706" y="1852934"/>
        <a:ext cx="2228682" cy="1387082"/>
      </dsp:txXfrm>
    </dsp:sp>
    <dsp:sp modelId="{319B8A54-F6E2-459B-955F-78011F0CF983}">
      <dsp:nvSpPr>
        <dsp:cNvPr id="0" name=""/>
        <dsp:cNvSpPr/>
      </dsp:nvSpPr>
      <dsp:spPr>
        <a:xfrm>
          <a:off x="2544404" y="961461"/>
          <a:ext cx="2228682" cy="891473"/>
        </a:xfrm>
        <a:prstGeom prst="rect">
          <a:avLst/>
        </a:prstGeom>
        <a:solidFill>
          <a:schemeClr val="accent5">
            <a:hueOff val="-6356385"/>
            <a:satOff val="1676"/>
            <a:lumOff val="850"/>
            <a:alphaOff val="0"/>
          </a:schemeClr>
        </a:solidFill>
        <a:ln w="13970" cap="flat" cmpd="sng" algn="ctr">
          <a:solidFill>
            <a:schemeClr val="accent5">
              <a:hueOff val="-6356385"/>
              <a:satOff val="1676"/>
              <a:lumOff val="85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CA" sz="1400" kern="1200"/>
            <a:t>15 to 16</a:t>
          </a:r>
          <a:r>
            <a:rPr lang="en-CA" sz="1400" kern="1200" baseline="30000"/>
            <a:t>th</a:t>
          </a:r>
          <a:r>
            <a:rPr lang="en-CA" sz="1400" kern="1200"/>
            <a:t> Century – Yemen to the Middle East</a:t>
          </a:r>
          <a:endParaRPr lang="en-US" sz="1400" kern="1200"/>
        </a:p>
      </dsp:txBody>
      <dsp:txXfrm>
        <a:off x="2544404" y="961461"/>
        <a:ext cx="2228682" cy="891473"/>
      </dsp:txXfrm>
    </dsp:sp>
    <dsp:sp modelId="{55F528B3-ED4A-489E-9B7E-209468E182FF}">
      <dsp:nvSpPr>
        <dsp:cNvPr id="0" name=""/>
        <dsp:cNvSpPr/>
      </dsp:nvSpPr>
      <dsp:spPr>
        <a:xfrm>
          <a:off x="2544404" y="1852934"/>
          <a:ext cx="2228682" cy="1387082"/>
        </a:xfrm>
        <a:prstGeom prst="rect">
          <a:avLst/>
        </a:prstGeom>
        <a:solidFill>
          <a:schemeClr val="accent5">
            <a:tint val="40000"/>
            <a:alpha val="90000"/>
            <a:hueOff val="-6475096"/>
            <a:satOff val="1642"/>
            <a:lumOff val="208"/>
            <a:alphaOff val="0"/>
          </a:schemeClr>
        </a:solidFill>
        <a:ln w="13970" cap="flat" cmpd="sng" algn="ctr">
          <a:solidFill>
            <a:schemeClr val="accent5">
              <a:tint val="40000"/>
              <a:alpha val="90000"/>
              <a:hueOff val="-6475096"/>
              <a:satOff val="1642"/>
              <a:lumOff val="2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CA" sz="1400" kern="1200"/>
            <a:t>Spread throughout the Middle East</a:t>
          </a:r>
          <a:endParaRPr lang="en-US" sz="1400" kern="1200"/>
        </a:p>
        <a:p>
          <a:pPr marL="114300" lvl="1" indent="-114300" algn="l" defTabSz="622300">
            <a:lnSpc>
              <a:spcPct val="90000"/>
            </a:lnSpc>
            <a:spcBef>
              <a:spcPct val="0"/>
            </a:spcBef>
            <a:spcAft>
              <a:spcPct val="15000"/>
            </a:spcAft>
            <a:buChar char="•"/>
          </a:pPr>
          <a:r>
            <a:rPr lang="en-CA" sz="1400" kern="1200"/>
            <a:t>Arabica beans originated in the Ethiopia/middle east region </a:t>
          </a:r>
          <a:endParaRPr lang="en-US" sz="1400" kern="1200"/>
        </a:p>
      </dsp:txBody>
      <dsp:txXfrm>
        <a:off x="2544404" y="1852934"/>
        <a:ext cx="2228682" cy="1387082"/>
      </dsp:txXfrm>
    </dsp:sp>
    <dsp:sp modelId="{AD6BEF3D-DAFF-4B08-97A6-25057A0605F2}">
      <dsp:nvSpPr>
        <dsp:cNvPr id="0" name=""/>
        <dsp:cNvSpPr/>
      </dsp:nvSpPr>
      <dsp:spPr>
        <a:xfrm>
          <a:off x="5085103" y="961461"/>
          <a:ext cx="2228682" cy="891473"/>
        </a:xfrm>
        <a:prstGeom prst="rect">
          <a:avLst/>
        </a:prstGeom>
        <a:solidFill>
          <a:schemeClr val="accent5">
            <a:hueOff val="-12712771"/>
            <a:satOff val="3353"/>
            <a:lumOff val="1699"/>
            <a:alphaOff val="0"/>
          </a:schemeClr>
        </a:solidFill>
        <a:ln w="13970" cap="flat" cmpd="sng" algn="ctr">
          <a:solidFill>
            <a:schemeClr val="accent5">
              <a:hueOff val="-12712771"/>
              <a:satOff val="3353"/>
              <a:lumOff val="169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CA" sz="1400" kern="1200"/>
            <a:t>17</a:t>
          </a:r>
          <a:r>
            <a:rPr lang="en-CA" sz="1400" kern="1200" baseline="30000"/>
            <a:t>th</a:t>
          </a:r>
          <a:r>
            <a:rPr lang="en-CA" sz="1400" kern="1200"/>
            <a:t> Century – Middle East to Europe</a:t>
          </a:r>
          <a:endParaRPr lang="en-US" sz="1400" kern="1200"/>
        </a:p>
      </dsp:txBody>
      <dsp:txXfrm>
        <a:off x="5085103" y="961461"/>
        <a:ext cx="2228682" cy="891473"/>
      </dsp:txXfrm>
    </dsp:sp>
    <dsp:sp modelId="{289B5D99-6998-4242-B209-0B344BCF73B9}">
      <dsp:nvSpPr>
        <dsp:cNvPr id="0" name=""/>
        <dsp:cNvSpPr/>
      </dsp:nvSpPr>
      <dsp:spPr>
        <a:xfrm>
          <a:off x="5085103" y="1852934"/>
          <a:ext cx="2228682" cy="1387082"/>
        </a:xfrm>
        <a:prstGeom prst="rect">
          <a:avLst/>
        </a:prstGeom>
        <a:solidFill>
          <a:schemeClr val="accent5">
            <a:tint val="40000"/>
            <a:alpha val="90000"/>
            <a:hueOff val="-12950192"/>
            <a:satOff val="3283"/>
            <a:lumOff val="417"/>
            <a:alphaOff val="0"/>
          </a:schemeClr>
        </a:solidFill>
        <a:ln w="13970" cap="flat" cmpd="sng" algn="ctr">
          <a:solidFill>
            <a:schemeClr val="accent5">
              <a:tint val="40000"/>
              <a:alpha val="90000"/>
              <a:hueOff val="-12950192"/>
              <a:satOff val="3283"/>
              <a:lumOff val="4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CA" sz="1400" kern="1200" dirty="0"/>
            <a:t>Coffee makes it way to Europe</a:t>
          </a:r>
          <a:endParaRPr lang="en-US" sz="1400" kern="1200" dirty="0"/>
        </a:p>
        <a:p>
          <a:pPr marL="114300" lvl="1" indent="-114300" algn="l" defTabSz="622300">
            <a:lnSpc>
              <a:spcPct val="90000"/>
            </a:lnSpc>
            <a:spcBef>
              <a:spcPct val="0"/>
            </a:spcBef>
            <a:spcAft>
              <a:spcPct val="15000"/>
            </a:spcAft>
            <a:buChar char="•"/>
          </a:pPr>
          <a:r>
            <a:rPr lang="en-US" sz="1400" kern="1200" dirty="0"/>
            <a:t>Penny universities (coffee houses)</a:t>
          </a:r>
        </a:p>
      </dsp:txBody>
      <dsp:txXfrm>
        <a:off x="5085103" y="1852934"/>
        <a:ext cx="2228682" cy="1387082"/>
      </dsp:txXfrm>
    </dsp:sp>
    <dsp:sp modelId="{9D913B01-3532-4DC0-9FD5-875636436B26}">
      <dsp:nvSpPr>
        <dsp:cNvPr id="0" name=""/>
        <dsp:cNvSpPr/>
      </dsp:nvSpPr>
      <dsp:spPr>
        <a:xfrm>
          <a:off x="7625801" y="961461"/>
          <a:ext cx="2228682" cy="891473"/>
        </a:xfrm>
        <a:prstGeom prst="rect">
          <a:avLst/>
        </a:prstGeom>
        <a:solidFill>
          <a:schemeClr val="accent5">
            <a:hueOff val="-19069156"/>
            <a:satOff val="5029"/>
            <a:lumOff val="2549"/>
            <a:alphaOff val="0"/>
          </a:schemeClr>
        </a:solidFill>
        <a:ln w="13970" cap="flat" cmpd="sng" algn="ctr">
          <a:solidFill>
            <a:schemeClr val="accent5">
              <a:hueOff val="-19069156"/>
              <a:satOff val="5029"/>
              <a:lumOff val="254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CA" sz="1400" kern="1200"/>
            <a:t>Europe to the New World</a:t>
          </a:r>
          <a:endParaRPr lang="en-US" sz="1400" kern="1200"/>
        </a:p>
      </dsp:txBody>
      <dsp:txXfrm>
        <a:off x="7625801" y="961461"/>
        <a:ext cx="2228682" cy="891473"/>
      </dsp:txXfrm>
    </dsp:sp>
    <dsp:sp modelId="{DCB66B8C-55B9-46FE-B69B-ACD39F895EFF}">
      <dsp:nvSpPr>
        <dsp:cNvPr id="0" name=""/>
        <dsp:cNvSpPr/>
      </dsp:nvSpPr>
      <dsp:spPr>
        <a:xfrm>
          <a:off x="7625801" y="1852934"/>
          <a:ext cx="2228682" cy="1387082"/>
        </a:xfrm>
        <a:prstGeom prst="rect">
          <a:avLst/>
        </a:prstGeom>
        <a:solidFill>
          <a:schemeClr val="accent5">
            <a:tint val="40000"/>
            <a:alpha val="90000"/>
            <a:hueOff val="-19425287"/>
            <a:satOff val="4925"/>
            <a:lumOff val="625"/>
            <a:alphaOff val="0"/>
          </a:schemeClr>
        </a:solidFill>
        <a:ln w="13970" cap="flat" cmpd="sng" algn="ctr">
          <a:solidFill>
            <a:schemeClr val="accent5">
              <a:tint val="40000"/>
              <a:alpha val="90000"/>
              <a:hueOff val="-19425287"/>
              <a:satOff val="4925"/>
              <a:lumOff val="6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CA" sz="1400" kern="1200" dirty="0"/>
            <a:t>1773 Becomes patriotic to drink coffee</a:t>
          </a:r>
        </a:p>
      </dsp:txBody>
      <dsp:txXfrm>
        <a:off x="7625801" y="1852934"/>
        <a:ext cx="2228682" cy="138708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6/17/2021</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6/17/2021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Timing – This should take about 1 minute (20 seconds per person)</a:t>
            </a:r>
          </a:p>
          <a:p>
            <a:r>
              <a:rPr lang="en-CA" dirty="0"/>
              <a:t>Welcome to my class on Coffee I hope you enjoy this mini-lesson!</a:t>
            </a:r>
          </a:p>
          <a:p>
            <a:r>
              <a:rPr lang="en-CA" dirty="0"/>
              <a:t>Icebreaker – Please tell us your name, and describe the best and worst coffee that you have experienced in your life!  Also What is the way you enjoy coffee the best?</a:t>
            </a:r>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dirty="0"/>
          </a:p>
        </p:txBody>
      </p:sp>
    </p:spTree>
    <p:extLst>
      <p:ext uri="{BB962C8B-B14F-4D97-AF65-F5344CB8AC3E}">
        <p14:creationId xmlns:p14="http://schemas.microsoft.com/office/powerpoint/2010/main" val="368633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37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8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early history of coffee is shrouded in mystery.  One thing is for sure, they found the stimulant effects of the caffeine to be beneficial.  Whether it was from goats acting strange to Sufi mystics using it to augment their prayers </a:t>
            </a:r>
          </a:p>
          <a:p>
            <a:r>
              <a:rPr lang="en-CA" dirty="0"/>
              <a:t>Kaldi – May not be a real story but it makes for a good tale.  </a:t>
            </a:r>
          </a:p>
          <a:p>
            <a:r>
              <a:rPr lang="en-CA" dirty="0"/>
              <a:t>Sheik Omar – was said to be a Sufi, or Islam mystical follower, who had the power to heal.  He was exiled from Mocha </a:t>
            </a:r>
            <a:r>
              <a:rPr lang="en-CA" dirty="0" err="1"/>
              <a:t>Yemem</a:t>
            </a:r>
            <a:r>
              <a:rPr lang="en-CA" dirty="0"/>
              <a:t> and in order to sustain himself in the desert he found the berries from a coffee plant and tried eating the red cherry.  He found them to be bitter so he tried roasting them to improve the </a:t>
            </a:r>
            <a:r>
              <a:rPr lang="en-CA" dirty="0" err="1"/>
              <a:t>flaviour</a:t>
            </a:r>
            <a:r>
              <a:rPr lang="en-CA" dirty="0"/>
              <a:t>, he found the beans just got hard.  He then tried boiling them to soften the bean, and this produced a brown aromatic liquid that he drank and he found it gave him energy</a:t>
            </a:r>
          </a:p>
          <a:p>
            <a:r>
              <a:rPr lang="en-CA" dirty="0"/>
              <a:t>Ahmed al-</a:t>
            </a:r>
            <a:r>
              <a:rPr lang="en-CA" dirty="0" err="1"/>
              <a:t>Ghaffer</a:t>
            </a:r>
            <a:r>
              <a:rPr lang="en-CA" dirty="0"/>
              <a:t> – Middle of the 15</a:t>
            </a:r>
            <a:r>
              <a:rPr lang="en-CA" baseline="30000" dirty="0"/>
              <a:t>th</a:t>
            </a:r>
            <a:r>
              <a:rPr lang="en-CA" dirty="0"/>
              <a:t> century It is in his accounts that it is noted that coffee is roasted and brewed</a:t>
            </a:r>
          </a:p>
          <a:p>
            <a:r>
              <a:rPr lang="en-CA" dirty="0"/>
              <a:t>Ali Ben Omar</a:t>
            </a:r>
          </a:p>
        </p:txBody>
      </p:sp>
      <p:sp>
        <p:nvSpPr>
          <p:cNvPr id="4" name="Slide Number Placeholder 3"/>
          <p:cNvSpPr>
            <a:spLocks noGrp="1"/>
          </p:cNvSpPr>
          <p:nvPr>
            <p:ph type="sldNum" sz="quarter" idx="5"/>
          </p:nvPr>
        </p:nvSpPr>
        <p:spPr/>
        <p:txBody>
          <a:bodyPr/>
          <a:lstStyle/>
          <a:p>
            <a:fld id="{6DC51814-3B91-4036-94D2-3977634EE214}" type="slidenum">
              <a:rPr lang="en-US" smtClean="0"/>
              <a:t>4</a:t>
            </a:fld>
            <a:endParaRPr lang="en-US" dirty="0"/>
          </a:p>
        </p:txBody>
      </p:sp>
    </p:spTree>
    <p:extLst>
      <p:ext uri="{BB962C8B-B14F-4D97-AF65-F5344CB8AC3E}">
        <p14:creationId xmlns:p14="http://schemas.microsoft.com/office/powerpoint/2010/main" val="373378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Ethopia</a:t>
            </a:r>
            <a:r>
              <a:rPr lang="en-CA" dirty="0"/>
              <a:t> to Yemen - </a:t>
            </a:r>
          </a:p>
          <a:p>
            <a:r>
              <a:rPr lang="en-CA" dirty="0"/>
              <a:t>Yemen to the Middle East</a:t>
            </a:r>
          </a:p>
          <a:p>
            <a:r>
              <a:rPr lang="en-CA" dirty="0"/>
              <a:t>Middle East to Europe</a:t>
            </a:r>
          </a:p>
          <a:p>
            <a:r>
              <a:rPr lang="en-CA" dirty="0"/>
              <a:t>Europe to the New World – Coffee brought to New Amsterdam (New York).  Tea is the favoured drink until 1773 After the Boston Tea Party it becomes patriotic to drink coffee</a:t>
            </a:r>
          </a:p>
        </p:txBody>
      </p:sp>
      <p:sp>
        <p:nvSpPr>
          <p:cNvPr id="4" name="Slide Number Placeholder 3"/>
          <p:cNvSpPr>
            <a:spLocks noGrp="1"/>
          </p:cNvSpPr>
          <p:nvPr>
            <p:ph type="sldNum" sz="quarter" idx="5"/>
          </p:nvPr>
        </p:nvSpPr>
        <p:spPr/>
        <p:txBody>
          <a:bodyPr/>
          <a:lstStyle/>
          <a:p>
            <a:fld id="{6DC51814-3B91-4036-94D2-3977634EE214}" type="slidenum">
              <a:rPr lang="en-US" smtClean="0"/>
              <a:t>5</a:t>
            </a:fld>
            <a:endParaRPr lang="en-US" dirty="0"/>
          </a:p>
        </p:txBody>
      </p:sp>
    </p:spTree>
    <p:extLst>
      <p:ext uri="{BB962C8B-B14F-4D97-AF65-F5344CB8AC3E}">
        <p14:creationId xmlns:p14="http://schemas.microsoft.com/office/powerpoint/2010/main" val="224367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Coffee is grown in the “Coffee Belt”  An area around the world that lies between the Tropics of Cancer and Capricorn.  They need stable temperatures, adequate rain, good soil and the proper altitude.  The Pacific “Ring of Fire” contributes to the richness of the soil due to the volcanic activity.</a:t>
            </a:r>
          </a:p>
          <a:p>
            <a:r>
              <a:rPr lang="en-CA" dirty="0"/>
              <a:t>Arabica – Most common coffee bean used in the world.  </a:t>
            </a:r>
          </a:p>
          <a:p>
            <a:r>
              <a:rPr lang="en-CA" dirty="0"/>
              <a:t>Robusta – More caffeine content than Arabica.  More resistant to disease and parasites.</a:t>
            </a:r>
          </a:p>
          <a:p>
            <a:endParaRPr lang="en-CA" dirty="0"/>
          </a:p>
          <a:p>
            <a:r>
              <a:rPr lang="en-CA" dirty="0"/>
              <a:t>FYI – Caffeine in the coffee plant acts as a natural insecticide (https://elevencoffees.com/why-does-coffee-have-caffeine/ )  And the caffeine attracts pollinators</a:t>
            </a:r>
          </a:p>
        </p:txBody>
      </p:sp>
      <p:sp>
        <p:nvSpPr>
          <p:cNvPr id="4" name="Slide Number Placeholder 3"/>
          <p:cNvSpPr>
            <a:spLocks noGrp="1"/>
          </p:cNvSpPr>
          <p:nvPr>
            <p:ph type="sldNum" sz="quarter" idx="5"/>
          </p:nvPr>
        </p:nvSpPr>
        <p:spPr/>
        <p:txBody>
          <a:bodyPr/>
          <a:lstStyle/>
          <a:p>
            <a:fld id="{6DC51814-3B91-4036-94D2-3977634EE214}" type="slidenum">
              <a:rPr lang="en-US" smtClean="0"/>
              <a:t>6</a:t>
            </a:fld>
            <a:endParaRPr lang="en-US" dirty="0"/>
          </a:p>
        </p:txBody>
      </p:sp>
    </p:spTree>
    <p:extLst>
      <p:ext uri="{BB962C8B-B14F-4D97-AF65-F5344CB8AC3E}">
        <p14:creationId xmlns:p14="http://schemas.microsoft.com/office/powerpoint/2010/main" val="134279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Good Water – use filtered water for best results</a:t>
            </a:r>
          </a:p>
          <a:p>
            <a:r>
              <a:rPr lang="en-CA" dirty="0"/>
              <a:t>Fresh ground coffee – Although coffee can be stored already ground, for best results grinding coffee just before brewing.  It is also important to match the grind of coffee to the brewing method you plan on using</a:t>
            </a:r>
          </a:p>
          <a:p>
            <a:r>
              <a:rPr lang="en-CA" dirty="0"/>
              <a:t>Correct ratio of coffee to water – A good rule of thumb is to use one to two tablespoons of coffee per 6 ounces of water</a:t>
            </a:r>
          </a:p>
          <a:p>
            <a:r>
              <a:rPr lang="en-CA" dirty="0"/>
              <a:t>Correct water temperature – coffee should be brewed at a temperature of 93 degrees Celsius (195 – 205 degrees Fahrenheit) to extract the coffee from the bean</a:t>
            </a:r>
          </a:p>
        </p:txBody>
      </p:sp>
      <p:sp>
        <p:nvSpPr>
          <p:cNvPr id="4" name="Slide Number Placeholder 3"/>
          <p:cNvSpPr>
            <a:spLocks noGrp="1"/>
          </p:cNvSpPr>
          <p:nvPr>
            <p:ph type="sldNum" sz="quarter" idx="5"/>
          </p:nvPr>
        </p:nvSpPr>
        <p:spPr/>
        <p:txBody>
          <a:bodyPr/>
          <a:lstStyle/>
          <a:p>
            <a:fld id="{6DC51814-3B91-4036-94D2-3977634EE214}" type="slidenum">
              <a:rPr lang="en-US" smtClean="0"/>
              <a:t>7</a:t>
            </a:fld>
            <a:endParaRPr lang="en-US" dirty="0"/>
          </a:p>
        </p:txBody>
      </p:sp>
    </p:spTree>
    <p:extLst>
      <p:ext uri="{BB962C8B-B14F-4D97-AF65-F5344CB8AC3E}">
        <p14:creationId xmlns:p14="http://schemas.microsoft.com/office/powerpoint/2010/main" val="36843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Timing – This should take about 1 minute (20 seconds per person)</a:t>
            </a:r>
          </a:p>
          <a:p>
            <a:r>
              <a:rPr lang="en-CA" dirty="0"/>
              <a:t>Welcome to my class on Coffee I hope you enjoy this mini-lesson!</a:t>
            </a:r>
          </a:p>
          <a:p>
            <a:r>
              <a:rPr lang="en-CA" dirty="0"/>
              <a:t>Icebreaker – Please tell us your name, and describe the best and worst coffee that you have experienced in your life!  Also What is the way you enjoy coffee the best?</a:t>
            </a:r>
          </a:p>
        </p:txBody>
      </p:sp>
      <p:sp>
        <p:nvSpPr>
          <p:cNvPr id="4" name="Slide Number Placeholder 3"/>
          <p:cNvSpPr>
            <a:spLocks noGrp="1"/>
          </p:cNvSpPr>
          <p:nvPr>
            <p:ph type="sldNum" sz="quarter" idx="5"/>
          </p:nvPr>
        </p:nvSpPr>
        <p:spPr/>
        <p:txBody>
          <a:bodyPr/>
          <a:lstStyle/>
          <a:p>
            <a:fld id="{6DC51814-3B91-4036-94D2-3977634EE214}" type="slidenum">
              <a:rPr lang="en-US" smtClean="0"/>
              <a:t>8</a:t>
            </a:fld>
            <a:endParaRPr lang="en-US" dirty="0"/>
          </a:p>
        </p:txBody>
      </p:sp>
    </p:spTree>
    <p:extLst>
      <p:ext uri="{BB962C8B-B14F-4D97-AF65-F5344CB8AC3E}">
        <p14:creationId xmlns:p14="http://schemas.microsoft.com/office/powerpoint/2010/main" val="876139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485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6/17/2021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3DC2DEF-D2FE-4B45-ABA4-9F153FD1C98A}"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1394779"/>
      </p:ext>
    </p:extLst>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6/17/2021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42620830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6/17/2021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4808944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9531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4311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3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6/17/2021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455690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6/17/2021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DC2DEF-D2FE-4B45-ABA4-9F153FD1C98A}"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3DC445B8-B178-48F8-B2E9-137C6B92E16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DB4AAC-1F31-425E-B812-BD2A36CD06CA}"/>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1243B0-A1E3-42E5-9308-995DC0CAF5F8}"/>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96D80C-E07E-4770-B9AD-7113808043DB}"/>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8209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6/17/2021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361027022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6/17/2021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368609623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6/17/2021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80109052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6/17/2021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50378111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6/17/2021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884933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6/17/2021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2322043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6/17/2021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5E60FC84-8741-4F02-B8CA-85CC5223502D}"/>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40D910E-C8FE-49A7-9F33-B1578086CCE8}"/>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959817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649" r:id="rId14"/>
    <p:sldLayoutId id="2147483661" r:id="rId15"/>
    <p:sldLayoutId id="2147483662" r:id="rId16"/>
    <p:sldLayoutId id="2147483663" r:id="rId17"/>
    <p:sldLayoutId id="2147483664" r:id="rId18"/>
    <p:sldLayoutId id="2147483665" r:id="rId19"/>
    <p:sldLayoutId id="2147483666" r:id="rId20"/>
    <p:sldLayoutId id="2147483667" r:id="rId21"/>
    <p:sldLayoutId id="2147483669" r:id="rId22"/>
    <p:sldLayoutId id="2147483670" r:id="rId23"/>
    <p:sldLayoutId id="2147483671" r:id="rId24"/>
    <p:sldLayoutId id="2147483672" r:id="rId25"/>
    <p:sldLayoutId id="2147483674" r:id="rId26"/>
    <p:sldLayoutId id="2147483675" r:id="rId27"/>
    <p:sldLayoutId id="2147483676" r:id="rId28"/>
    <p:sldLayoutId id="2147483677" r:id="rId29"/>
    <p:sldLayoutId id="2147483655" r:id="rId30"/>
    <p:sldLayoutId id="2147483678" r:id="rId31"/>
    <p:sldLayoutId id="2147483679" r:id="rId32"/>
    <p:sldLayoutId id="2147483680" r:id="rId33"/>
    <p:sldLayoutId id="2147483653" r:id="rId34"/>
    <p:sldLayoutId id="2147483682" r:id="rId35"/>
    <p:sldLayoutId id="2147483683" r:id="rId36"/>
    <p:sldLayoutId id="2147483685" r:id="rId37"/>
    <p:sldLayoutId id="2147483654" r:id="rId38"/>
    <p:sldLayoutId id="2147483687" r:id="rId39"/>
    <p:sldLayoutId id="2147483689" r:id="rId40"/>
    <p:sldLayoutId id="2147483688" r:id="rId41"/>
    <p:sldLayoutId id="2147483691" r:id="rId42"/>
    <p:sldLayoutId id="2147483692" r:id="rId43"/>
    <p:sldLayoutId id="2147483693" r:id="rId44"/>
    <p:sldLayoutId id="2147483694" r:id="rId45"/>
    <p:sldLayoutId id="2147483696" r:id="rId46"/>
    <p:sldLayoutId id="2147483698" r:id="rId47"/>
    <p:sldLayoutId id="2147483699" r:id="rId48"/>
    <p:sldLayoutId id="2147483700" r:id="rId49"/>
    <p:sldLayoutId id="2147483701" r:id="rId50"/>
    <p:sldLayoutId id="2147483702" r:id="rId5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hyperlink" Target="https://www.slideshare.net/Andrei911/tomadragonu-coffe" TargetMode="External"/><Relationship Id="rId3" Type="http://schemas.openxmlformats.org/officeDocument/2006/relationships/image" Target="../media/image6.png"/><Relationship Id="rId7" Type="http://schemas.openxmlformats.org/officeDocument/2006/relationships/hyperlink" Target="https://elevencoffees.com/why-does-coffee-have-caffein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pbs.org/food/the-history-kitchen/history-coffee/" TargetMode="External"/><Relationship Id="rId5" Type="http://schemas.openxmlformats.org/officeDocument/2006/relationships/hyperlink" Target="https://www.ncausa.org/About-Coffee/History-of-Coffee" TargetMode="External"/><Relationship Id="rId10" Type="http://schemas.openxmlformats.org/officeDocument/2006/relationships/hyperlink" Target="https://www.coffeeassoc.com/how-to-brew-coffee/" TargetMode="External"/><Relationship Id="rId4" Type="http://schemas.microsoft.com/office/2007/relationships/hdphoto" Target="../media/hdphoto1.wdp"/><Relationship Id="rId9" Type="http://schemas.openxmlformats.org/officeDocument/2006/relationships/hyperlink" Target="https://districtroasters.com/blogs/news/types-of-coffee-bea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brewminate.com/a-trail-of-coffee-beans-a-short-history-of-coffee/" TargetMode="Externa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alphaModFix amt="40000"/>
          </a:blip>
          <a:srcRect t="9466" b="6264"/>
          <a:stretch/>
        </p:blipFill>
        <p:spPr>
          <a:xfrm>
            <a:off x="20" y="-2"/>
            <a:ext cx="12191980" cy="6858000"/>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1261872" y="758952"/>
            <a:ext cx="9418320" cy="4041648"/>
          </a:xfrm>
        </p:spPr>
        <p:txBody>
          <a:bodyPr vert="horz" lIns="91440" tIns="45720" rIns="91440" bIns="45720" rtlCol="0" anchor="b">
            <a:normAutofit/>
          </a:bodyPr>
          <a:lstStyle/>
          <a:p>
            <a:pPr>
              <a:lnSpc>
                <a:spcPct val="85000"/>
              </a:lnSpc>
            </a:pPr>
            <a:r>
              <a:rPr lang="en-US" sz="7200" dirty="0">
                <a:solidFill>
                  <a:schemeClr val="tx1"/>
                </a:solidFill>
              </a:rPr>
              <a:t>Coffee…How did it get to my cup?</a:t>
            </a: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1261872" y="4800600"/>
            <a:ext cx="9418320" cy="1691640"/>
          </a:xfrm>
        </p:spPr>
        <p:txBody>
          <a:bodyPr vert="horz" lIns="91440" tIns="45720" rIns="91440" bIns="45720" rtlCol="0">
            <a:normAutofit/>
          </a:bodyPr>
          <a:lstStyle/>
          <a:p>
            <a:r>
              <a:rPr lang="en-US" sz="2200" dirty="0">
                <a:solidFill>
                  <a:schemeClr val="tx1"/>
                </a:solidFill>
              </a:rPr>
              <a:t>A drink for the ages</a:t>
            </a:r>
          </a:p>
        </p:txBody>
      </p:sp>
    </p:spTree>
    <p:extLst>
      <p:ext uri="{BB962C8B-B14F-4D97-AF65-F5344CB8AC3E}">
        <p14:creationId xmlns:p14="http://schemas.microsoft.com/office/powerpoint/2010/main" val="14954965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alphaModFix amt="20000"/>
            <a:extLst>
              <a:ext uri="{BEBA8EAE-BF5A-486C-A8C5-ECC9F3942E4B}">
                <a14:imgProps xmlns:a14="http://schemas.microsoft.com/office/drawing/2010/main">
                  <a14:imgLayer r:embed="rId4">
                    <a14:imgEffect>
                      <a14:brightnessContrast bright="40000"/>
                    </a14:imgEffect>
                  </a14:imgLayer>
                </a14:imgProps>
              </a:ext>
            </a:extLst>
          </a:blip>
          <a:srcRect t="9466" b="6264"/>
          <a:stretch/>
        </p:blipFill>
        <p:spPr>
          <a:xfrm>
            <a:off x="-195072" y="-82623"/>
            <a:ext cx="12560558" cy="7065314"/>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title"/>
          </p:nvPr>
        </p:nvSpPr>
        <p:spPr/>
        <p:txBody>
          <a:bodyPr vert="horz" lIns="91440" tIns="45720" rIns="91440" bIns="45720" rtlCol="0" anchor="b">
            <a:normAutofit/>
          </a:bodyPr>
          <a:lstStyle/>
          <a:p>
            <a:pPr>
              <a:lnSpc>
                <a:spcPct val="85000"/>
              </a:lnSpc>
            </a:pPr>
            <a:r>
              <a:rPr lang="en-US" sz="7200" dirty="0"/>
              <a:t>Post Test</a:t>
            </a:r>
          </a:p>
        </p:txBody>
      </p:sp>
      <p:sp>
        <p:nvSpPr>
          <p:cNvPr id="4" name="Subtitle 3">
            <a:extLst>
              <a:ext uri="{FF2B5EF4-FFF2-40B4-BE49-F238E27FC236}">
                <a16:creationId xmlns:a16="http://schemas.microsoft.com/office/drawing/2014/main" id="{C6D24F99-E026-485A-96CD-AEC98137262A}"/>
              </a:ext>
            </a:extLst>
          </p:cNvPr>
          <p:cNvSpPr>
            <a:spLocks noGrp="1"/>
          </p:cNvSpPr>
          <p:nvPr>
            <p:ph idx="1"/>
          </p:nvPr>
        </p:nvSpPr>
        <p:spPr/>
        <p:txBody>
          <a:bodyPr vert="horz" lIns="91440" tIns="45720" rIns="91440" bIns="45720" rtlCol="0">
            <a:normAutofit/>
          </a:bodyPr>
          <a:lstStyle/>
          <a:p>
            <a:pPr marL="0" indent="0">
              <a:buNone/>
            </a:pPr>
            <a:r>
              <a:rPr lang="en-US" sz="2200" dirty="0"/>
              <a:t>Where is coffee grown?</a:t>
            </a:r>
          </a:p>
          <a:p>
            <a:pPr marL="457200" indent="-457200">
              <a:buFont typeface="+mj-lt"/>
              <a:buAutoNum type="alphaUcPeriod"/>
            </a:pPr>
            <a:r>
              <a:rPr lang="en-US" sz="2200" dirty="0"/>
              <a:t>The coffee belt</a:t>
            </a:r>
          </a:p>
          <a:p>
            <a:pPr marL="457200" indent="-457200">
              <a:buFont typeface="+mj-lt"/>
              <a:buAutoNum type="alphaUcPeriod"/>
            </a:pPr>
            <a:r>
              <a:rPr lang="en-US" sz="2200" dirty="0"/>
              <a:t>The subalpine zone</a:t>
            </a:r>
          </a:p>
          <a:p>
            <a:pPr marL="457200" indent="-457200">
              <a:buFont typeface="+mj-lt"/>
              <a:buAutoNum type="alphaUcPeriod"/>
            </a:pPr>
            <a:r>
              <a:rPr lang="en-US" sz="2200" dirty="0"/>
              <a:t>At sea level</a:t>
            </a:r>
          </a:p>
          <a:p>
            <a:pPr marL="457200" indent="-457200">
              <a:buFont typeface="+mj-lt"/>
              <a:buAutoNum type="alphaUcPeriod"/>
            </a:pPr>
            <a:r>
              <a:rPr lang="en-US" sz="2200" dirty="0"/>
              <a:t>In a dry desert environment</a:t>
            </a:r>
          </a:p>
          <a:p>
            <a:pPr marL="457200" indent="-457200">
              <a:buFont typeface="+mj-lt"/>
              <a:buAutoNum type="alphaUcPeriod"/>
            </a:pPr>
            <a:endParaRPr lang="en-US" sz="2200" dirty="0"/>
          </a:p>
          <a:p>
            <a:pPr marL="0" indent="0">
              <a:buNone/>
            </a:pPr>
            <a:r>
              <a:rPr lang="en-US" sz="2200" dirty="0"/>
              <a:t>Answer in the Chat Box</a:t>
            </a:r>
          </a:p>
        </p:txBody>
      </p:sp>
    </p:spTree>
    <p:extLst>
      <p:ext uri="{BB962C8B-B14F-4D97-AF65-F5344CB8AC3E}">
        <p14:creationId xmlns:p14="http://schemas.microsoft.com/office/powerpoint/2010/main" val="155770247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alphaModFix amt="20000"/>
            <a:extLst>
              <a:ext uri="{BEBA8EAE-BF5A-486C-A8C5-ECC9F3942E4B}">
                <a14:imgProps xmlns:a14="http://schemas.microsoft.com/office/drawing/2010/main">
                  <a14:imgLayer r:embed="rId4">
                    <a14:imgEffect>
                      <a14:brightnessContrast bright="40000"/>
                    </a14:imgEffect>
                  </a14:imgLayer>
                </a14:imgProps>
              </a:ext>
            </a:extLst>
          </a:blip>
          <a:srcRect t="9466" b="6264"/>
          <a:stretch/>
        </p:blipFill>
        <p:spPr>
          <a:xfrm>
            <a:off x="-195072" y="-82623"/>
            <a:ext cx="12560558" cy="7065314"/>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title"/>
          </p:nvPr>
        </p:nvSpPr>
        <p:spPr/>
        <p:txBody>
          <a:bodyPr vert="horz" lIns="91440" tIns="45720" rIns="91440" bIns="45720" rtlCol="0" anchor="b">
            <a:normAutofit/>
          </a:bodyPr>
          <a:lstStyle/>
          <a:p>
            <a:pPr>
              <a:lnSpc>
                <a:spcPct val="85000"/>
              </a:lnSpc>
            </a:pPr>
            <a:r>
              <a:rPr lang="en-US" sz="7200" dirty="0"/>
              <a:t>Post Test</a:t>
            </a:r>
          </a:p>
        </p:txBody>
      </p:sp>
      <p:sp>
        <p:nvSpPr>
          <p:cNvPr id="4" name="Subtitle 3">
            <a:extLst>
              <a:ext uri="{FF2B5EF4-FFF2-40B4-BE49-F238E27FC236}">
                <a16:creationId xmlns:a16="http://schemas.microsoft.com/office/drawing/2014/main" id="{C6D24F99-E026-485A-96CD-AEC98137262A}"/>
              </a:ext>
            </a:extLst>
          </p:cNvPr>
          <p:cNvSpPr>
            <a:spLocks noGrp="1"/>
          </p:cNvSpPr>
          <p:nvPr>
            <p:ph idx="1"/>
          </p:nvPr>
        </p:nvSpPr>
        <p:spPr/>
        <p:txBody>
          <a:bodyPr vert="horz" lIns="91440" tIns="45720" rIns="91440" bIns="45720" rtlCol="0">
            <a:normAutofit/>
          </a:bodyPr>
          <a:lstStyle/>
          <a:p>
            <a:pPr marL="0" indent="0">
              <a:buNone/>
            </a:pPr>
            <a:r>
              <a:rPr lang="en-US" sz="2200" dirty="0"/>
              <a:t>What is the key to great coffee?</a:t>
            </a:r>
          </a:p>
          <a:p>
            <a:pPr marL="457200" indent="-457200">
              <a:buFont typeface="+mj-lt"/>
              <a:buAutoNum type="alphaUcPeriod"/>
            </a:pPr>
            <a:r>
              <a:rPr lang="en-US" sz="2200" dirty="0"/>
              <a:t>Filtered Water</a:t>
            </a:r>
          </a:p>
          <a:p>
            <a:pPr marL="457200" indent="-457200">
              <a:buFont typeface="+mj-lt"/>
              <a:buAutoNum type="alphaUcPeriod"/>
            </a:pPr>
            <a:r>
              <a:rPr lang="en-US" sz="2200" dirty="0"/>
              <a:t>2 tbsp coffee:6 oz water</a:t>
            </a:r>
          </a:p>
          <a:p>
            <a:pPr marL="457200" indent="-457200">
              <a:buFont typeface="+mj-lt"/>
              <a:buAutoNum type="alphaUcPeriod"/>
            </a:pPr>
            <a:r>
              <a:rPr lang="en-US" sz="2200" dirty="0"/>
              <a:t>Proper temperature</a:t>
            </a:r>
          </a:p>
          <a:p>
            <a:pPr marL="457200" indent="-457200">
              <a:buFont typeface="+mj-lt"/>
              <a:buAutoNum type="alphaUcPeriod"/>
            </a:pPr>
            <a:r>
              <a:rPr lang="en-US" sz="2200" dirty="0"/>
              <a:t>All the above</a:t>
            </a:r>
          </a:p>
          <a:p>
            <a:pPr marL="457200" indent="-457200">
              <a:buFont typeface="+mj-lt"/>
              <a:buAutoNum type="alphaUcPeriod"/>
            </a:pPr>
            <a:endParaRPr lang="en-US" sz="2200" dirty="0"/>
          </a:p>
          <a:p>
            <a:pPr marL="0" indent="0">
              <a:buNone/>
            </a:pPr>
            <a:r>
              <a:rPr lang="en-US" sz="2200" dirty="0"/>
              <a:t>Answer in the Chat Box</a:t>
            </a:r>
          </a:p>
        </p:txBody>
      </p:sp>
    </p:spTree>
    <p:extLst>
      <p:ext uri="{BB962C8B-B14F-4D97-AF65-F5344CB8AC3E}">
        <p14:creationId xmlns:p14="http://schemas.microsoft.com/office/powerpoint/2010/main" val="42618835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alphaModFix amt="20000"/>
            <a:extLst>
              <a:ext uri="{BEBA8EAE-BF5A-486C-A8C5-ECC9F3942E4B}">
                <a14:imgProps xmlns:a14="http://schemas.microsoft.com/office/drawing/2010/main">
                  <a14:imgLayer r:embed="rId4">
                    <a14:imgEffect>
                      <a14:brightnessContrast bright="40000"/>
                    </a14:imgEffect>
                  </a14:imgLayer>
                </a14:imgProps>
              </a:ext>
            </a:extLst>
          </a:blip>
          <a:srcRect t="9466" b="6264"/>
          <a:stretch/>
        </p:blipFill>
        <p:spPr>
          <a:xfrm>
            <a:off x="-195072" y="-82623"/>
            <a:ext cx="12560558" cy="7065314"/>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title"/>
          </p:nvPr>
        </p:nvSpPr>
        <p:spPr/>
        <p:txBody>
          <a:bodyPr vert="horz" lIns="91440" tIns="45720" rIns="91440" bIns="45720" rtlCol="0" anchor="b">
            <a:normAutofit/>
          </a:bodyPr>
          <a:lstStyle/>
          <a:p>
            <a:pPr>
              <a:lnSpc>
                <a:spcPct val="85000"/>
              </a:lnSpc>
            </a:pPr>
            <a:r>
              <a:rPr lang="en-US" sz="7200" dirty="0"/>
              <a:t>References</a:t>
            </a:r>
          </a:p>
        </p:txBody>
      </p:sp>
      <p:sp>
        <p:nvSpPr>
          <p:cNvPr id="4" name="Subtitle 3">
            <a:extLst>
              <a:ext uri="{FF2B5EF4-FFF2-40B4-BE49-F238E27FC236}">
                <a16:creationId xmlns:a16="http://schemas.microsoft.com/office/drawing/2014/main" id="{C6D24F99-E026-485A-96CD-AEC98137262A}"/>
              </a:ext>
            </a:extLst>
          </p:cNvPr>
          <p:cNvSpPr>
            <a:spLocks noGrp="1"/>
          </p:cNvSpPr>
          <p:nvPr>
            <p:ph idx="1"/>
          </p:nvPr>
        </p:nvSpPr>
        <p:spPr/>
        <p:txBody>
          <a:bodyPr vert="horz" lIns="91440" tIns="45720" rIns="91440" bIns="45720" rtlCol="0">
            <a:normAutofit/>
          </a:bodyPr>
          <a:lstStyle/>
          <a:p>
            <a:pPr marL="0" indent="0">
              <a:buNone/>
            </a:pPr>
            <a:r>
              <a:rPr lang="en-US" sz="2200" dirty="0">
                <a:hlinkClick r:id="rId5"/>
              </a:rPr>
              <a:t>https://www.ncausa.org/About-Coffee/History-of-Coffee</a:t>
            </a:r>
            <a:endParaRPr lang="en-US" sz="2200" dirty="0"/>
          </a:p>
          <a:p>
            <a:pPr marL="0" indent="0">
              <a:buNone/>
            </a:pPr>
            <a:r>
              <a:rPr lang="en-US" sz="2200" dirty="0">
                <a:hlinkClick r:id="rId6"/>
              </a:rPr>
              <a:t>https://www.pbs.org/food/the-history-kitchen/history-coffee/</a:t>
            </a:r>
            <a:endParaRPr lang="en-US" sz="2200" dirty="0"/>
          </a:p>
          <a:p>
            <a:pPr marL="0" indent="0">
              <a:buNone/>
            </a:pPr>
            <a:r>
              <a:rPr lang="en-US" sz="2200" dirty="0">
                <a:hlinkClick r:id="rId7"/>
              </a:rPr>
              <a:t>https://elevencoffees.com/why-does-coffee-have-caffeine/</a:t>
            </a:r>
            <a:endParaRPr lang="en-US" sz="2200" dirty="0"/>
          </a:p>
          <a:p>
            <a:pPr marL="0" indent="0">
              <a:buNone/>
            </a:pPr>
            <a:r>
              <a:rPr lang="en-US" sz="2200" dirty="0">
                <a:hlinkClick r:id="rId8"/>
              </a:rPr>
              <a:t>https://www.slideshare.net/Andrei911/tomadragonu-coffe</a:t>
            </a:r>
            <a:endParaRPr lang="en-US" sz="2200" dirty="0"/>
          </a:p>
          <a:p>
            <a:pPr marL="0" indent="0">
              <a:buNone/>
            </a:pPr>
            <a:r>
              <a:rPr lang="en-US" sz="2200" dirty="0">
                <a:hlinkClick r:id="rId9"/>
              </a:rPr>
              <a:t>https://districtroasters.com/blogs/news/types-of-coffee-beans</a:t>
            </a:r>
            <a:endParaRPr lang="en-US" sz="2200" dirty="0"/>
          </a:p>
          <a:p>
            <a:pPr marL="0" indent="0">
              <a:buNone/>
            </a:pPr>
            <a:r>
              <a:rPr lang="en-US" sz="2200" dirty="0">
                <a:hlinkClick r:id="rId10"/>
              </a:rPr>
              <a:t>https://www.coffeeassoc.com/how-to-brew-coffee/</a:t>
            </a:r>
            <a:endParaRPr lang="en-US" sz="2200" dirty="0"/>
          </a:p>
          <a:p>
            <a:pPr marL="0" indent="0">
              <a:buNone/>
            </a:pPr>
            <a:endParaRPr lang="en-US" sz="2200" dirty="0"/>
          </a:p>
        </p:txBody>
      </p:sp>
    </p:spTree>
    <p:extLst>
      <p:ext uri="{BB962C8B-B14F-4D97-AF65-F5344CB8AC3E}">
        <p14:creationId xmlns:p14="http://schemas.microsoft.com/office/powerpoint/2010/main" val="163862194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alphaModFix amt="40000"/>
          </a:blip>
          <a:srcRect t="9466" b="6264"/>
          <a:stretch/>
        </p:blipFill>
        <p:spPr>
          <a:xfrm>
            <a:off x="-845127" y="0"/>
            <a:ext cx="12192000" cy="6858000"/>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title"/>
          </p:nvPr>
        </p:nvSpPr>
        <p:spPr/>
        <p:txBody>
          <a:bodyPr vert="horz" lIns="91440" tIns="45720" rIns="91440" bIns="45720" rtlCol="0" anchor="b">
            <a:normAutofit/>
          </a:bodyPr>
          <a:lstStyle/>
          <a:p>
            <a:pPr>
              <a:lnSpc>
                <a:spcPct val="85000"/>
              </a:lnSpc>
            </a:pPr>
            <a:r>
              <a:rPr lang="en-US" sz="7200" dirty="0" err="1">
                <a:solidFill>
                  <a:schemeClr val="tx1"/>
                </a:solidFill>
              </a:rPr>
              <a:t>CoffeeBreaker</a:t>
            </a:r>
            <a:endParaRPr lang="en-US" sz="7200" dirty="0">
              <a:solidFill>
                <a:schemeClr val="tx1"/>
              </a:solidFill>
            </a:endParaRPr>
          </a:p>
        </p:txBody>
      </p:sp>
      <p:sp>
        <p:nvSpPr>
          <p:cNvPr id="4" name="Subtitle 3">
            <a:extLst>
              <a:ext uri="{FF2B5EF4-FFF2-40B4-BE49-F238E27FC236}">
                <a16:creationId xmlns:a16="http://schemas.microsoft.com/office/drawing/2014/main" id="{C6D24F99-E026-485A-96CD-AEC98137262A}"/>
              </a:ext>
            </a:extLst>
          </p:cNvPr>
          <p:cNvSpPr>
            <a:spLocks noGrp="1"/>
          </p:cNvSpPr>
          <p:nvPr>
            <p:ph idx="1"/>
          </p:nvPr>
        </p:nvSpPr>
        <p:spPr/>
        <p:txBody>
          <a:bodyPr vert="horz" lIns="91440" tIns="45720" rIns="91440" bIns="45720" rtlCol="0">
            <a:normAutofit/>
          </a:bodyPr>
          <a:lstStyle/>
          <a:p>
            <a:r>
              <a:rPr lang="en-US" sz="2200" dirty="0">
                <a:solidFill>
                  <a:schemeClr val="tx1"/>
                </a:solidFill>
              </a:rPr>
              <a:t>Tell me your name and NAIT program you teach.</a:t>
            </a:r>
          </a:p>
          <a:p>
            <a:r>
              <a:rPr lang="en-US" sz="2200" dirty="0">
                <a:solidFill>
                  <a:schemeClr val="tx1"/>
                </a:solidFill>
              </a:rPr>
              <a:t>What is your preferred beverage?</a:t>
            </a:r>
          </a:p>
          <a:p>
            <a:pPr lvl="1"/>
            <a:r>
              <a:rPr lang="en-US" sz="2000" dirty="0">
                <a:solidFill>
                  <a:schemeClr val="tx1"/>
                </a:solidFill>
              </a:rPr>
              <a:t>Water</a:t>
            </a:r>
          </a:p>
          <a:p>
            <a:pPr lvl="1"/>
            <a:r>
              <a:rPr lang="en-US" sz="2000" dirty="0">
                <a:solidFill>
                  <a:schemeClr val="tx1"/>
                </a:solidFill>
              </a:rPr>
              <a:t>Coffee</a:t>
            </a:r>
          </a:p>
          <a:p>
            <a:pPr lvl="1"/>
            <a:r>
              <a:rPr lang="en-US" sz="2000" dirty="0">
                <a:solidFill>
                  <a:schemeClr val="tx1"/>
                </a:solidFill>
              </a:rPr>
              <a:t>Tea</a:t>
            </a:r>
          </a:p>
          <a:p>
            <a:pPr lvl="1"/>
            <a:r>
              <a:rPr lang="en-US" sz="2000" dirty="0">
                <a:solidFill>
                  <a:schemeClr val="tx1"/>
                </a:solidFill>
              </a:rPr>
              <a:t>Soft Drinks</a:t>
            </a:r>
          </a:p>
          <a:p>
            <a:pPr lvl="1"/>
            <a:r>
              <a:rPr lang="en-US" sz="2000" dirty="0">
                <a:solidFill>
                  <a:schemeClr val="tx1"/>
                </a:solidFill>
              </a:rPr>
              <a:t>Adult Beverages</a:t>
            </a:r>
          </a:p>
          <a:p>
            <a:pPr lvl="1"/>
            <a:endParaRPr lang="en-US" sz="2000" dirty="0">
              <a:solidFill>
                <a:schemeClr val="tx1"/>
              </a:solidFill>
            </a:endParaRPr>
          </a:p>
          <a:p>
            <a:pPr lvl="1"/>
            <a:r>
              <a:rPr lang="en-US" sz="2000" dirty="0">
                <a:solidFill>
                  <a:schemeClr val="tx1"/>
                </a:solidFill>
              </a:rPr>
              <a:t>Place your answer in the Chat Box!</a:t>
            </a:r>
          </a:p>
        </p:txBody>
      </p:sp>
    </p:spTree>
    <p:extLst>
      <p:ext uri="{BB962C8B-B14F-4D97-AF65-F5344CB8AC3E}">
        <p14:creationId xmlns:p14="http://schemas.microsoft.com/office/powerpoint/2010/main" val="42514079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7878675" y="640080"/>
            <a:ext cx="3075836" cy="1325562"/>
          </a:xfrm>
        </p:spPr>
        <p:txBody>
          <a:bodyPr vert="horz" lIns="91440" tIns="45720" rIns="91440" bIns="45720" rtlCol="0" anchor="b">
            <a:normAutofit/>
          </a:bodyPr>
          <a:lstStyle/>
          <a:p>
            <a:r>
              <a:rPr lang="en-US" sz="3200" dirty="0"/>
              <a:t>Agenda</a:t>
            </a:r>
          </a:p>
        </p:txBody>
      </p:sp>
      <p:pic>
        <p:nvPicPr>
          <p:cNvPr id="10" name="Picture Placeholder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l="7978" r="18507" b="-1"/>
          <a:stretch/>
        </p:blipFill>
        <p:spPr>
          <a:xfrm>
            <a:off x="20" y="10"/>
            <a:ext cx="7552924" cy="6857990"/>
          </a:xfrm>
          <a:prstGeom prst="rect">
            <a:avLst/>
          </a:prstGeom>
        </p:spPr>
      </p:pic>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7878675" y="2301555"/>
            <a:ext cx="3075836" cy="3878581"/>
          </a:xfrm>
        </p:spPr>
        <p:txBody>
          <a:bodyPr vert="horz" lIns="91440" tIns="45720" rIns="91440" bIns="45720" rtlCol="0">
            <a:normAutofit/>
          </a:bodyPr>
          <a:lstStyle/>
          <a:p>
            <a:pPr marL="0">
              <a:buNone/>
            </a:pPr>
            <a:r>
              <a:rPr lang="en-US" sz="1600" dirty="0"/>
              <a:t>At the end of this lesson, you will be able to;</a:t>
            </a:r>
          </a:p>
          <a:p>
            <a:r>
              <a:rPr lang="en-US" sz="1600" dirty="0"/>
              <a:t>Describe the journey of coffee from discovery to today</a:t>
            </a:r>
          </a:p>
          <a:p>
            <a:r>
              <a:rPr lang="en-US" sz="1600" dirty="0"/>
              <a:t>Differentiate between the two most common types of coffee</a:t>
            </a:r>
          </a:p>
          <a:p>
            <a:r>
              <a:rPr lang="en-US" sz="1600" dirty="0"/>
              <a:t>Describe tips for making a great cup of coffee</a:t>
            </a:r>
          </a:p>
          <a:p>
            <a:endParaRPr lang="en-US" sz="1600" dirty="0"/>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03DC2DEF-D2FE-4B45-ABA4-9F153FD1C98A}" type="slidenum">
              <a:rPr lang="en-US" smtClean="0"/>
              <a:pPr defTabSz="914400">
                <a:lnSpc>
                  <a:spcPct val="90000"/>
                </a:lnSpc>
                <a:spcAft>
                  <a:spcPts val="600"/>
                </a:spcAft>
              </a:pPr>
              <a:t>3</a:t>
            </a:fld>
            <a:endParaRPr lang="en-US"/>
          </a:p>
        </p:txBody>
      </p:sp>
    </p:spTree>
    <p:extLst>
      <p:ext uri="{BB962C8B-B14F-4D97-AF65-F5344CB8AC3E}">
        <p14:creationId xmlns:p14="http://schemas.microsoft.com/office/powerpoint/2010/main" val="130031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D1FC-1EB5-4E8C-B7C9-A7BA67713343}"/>
              </a:ext>
            </a:extLst>
          </p:cNvPr>
          <p:cNvSpPr>
            <a:spLocks noGrp="1"/>
          </p:cNvSpPr>
          <p:nvPr>
            <p:ph type="title"/>
          </p:nvPr>
        </p:nvSpPr>
        <p:spPr>
          <a:xfrm>
            <a:off x="1229032" y="365760"/>
            <a:ext cx="5997678" cy="1325562"/>
          </a:xfrm>
        </p:spPr>
        <p:txBody>
          <a:bodyPr>
            <a:normAutofit/>
          </a:bodyPr>
          <a:lstStyle/>
          <a:p>
            <a:r>
              <a:rPr lang="en-CA" dirty="0"/>
              <a:t>History of Coffee</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F609DBD1-A3B9-47A3-9126-7DA7AB594328}"/>
              </a:ext>
            </a:extLst>
          </p:cNvPr>
          <p:cNvSpPr>
            <a:spLocks noGrp="1"/>
          </p:cNvSpPr>
          <p:nvPr>
            <p:ph type="sldNum" sz="quarter" idx="12"/>
          </p:nvPr>
        </p:nvSpPr>
        <p:spPr>
          <a:xfrm>
            <a:off x="-15240" y="6172200"/>
            <a:ext cx="914400" cy="593725"/>
          </a:xfrm>
        </p:spPr>
        <p:txBody>
          <a:bodyPr>
            <a:normAutofit/>
          </a:bodyPr>
          <a:lstStyle/>
          <a:p>
            <a:pPr>
              <a:lnSpc>
                <a:spcPct val="90000"/>
              </a:lnSpc>
              <a:spcAft>
                <a:spcPts val="600"/>
              </a:spcAft>
            </a:pPr>
            <a:fld id="{03DC2DEF-D2FE-4B45-ABA4-9F153FD1C98A}" type="slidenum">
              <a:rPr lang="en-US">
                <a:solidFill>
                  <a:schemeClr val="accent1">
                    <a:lumMod val="60000"/>
                    <a:lumOff val="40000"/>
                  </a:schemeClr>
                </a:solidFill>
              </a:rPr>
              <a:pPr>
                <a:lnSpc>
                  <a:spcPct val="90000"/>
                </a:lnSpc>
                <a:spcAft>
                  <a:spcPts val="600"/>
                </a:spcAft>
              </a:pPr>
              <a:t>4</a:t>
            </a:fld>
            <a:endParaRPr lang="en-US">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CD7DD325-C00C-49E6-9542-D438D23F4C77}"/>
              </a:ext>
            </a:extLst>
          </p:cNvPr>
          <p:cNvSpPr>
            <a:spLocks noGrp="1"/>
          </p:cNvSpPr>
          <p:nvPr>
            <p:ph idx="1"/>
          </p:nvPr>
        </p:nvSpPr>
        <p:spPr>
          <a:xfrm>
            <a:off x="1211139" y="2005739"/>
            <a:ext cx="6015571" cy="4174398"/>
          </a:xfrm>
        </p:spPr>
        <p:txBody>
          <a:bodyPr>
            <a:normAutofit/>
          </a:bodyPr>
          <a:lstStyle/>
          <a:p>
            <a:r>
              <a:rPr lang="en-CA" sz="1700" dirty="0"/>
              <a:t>Myths and Legends </a:t>
            </a:r>
          </a:p>
          <a:p>
            <a:pPr lvl="1"/>
            <a:r>
              <a:rPr lang="en-CA" sz="1500" dirty="0"/>
              <a:t>9</a:t>
            </a:r>
            <a:r>
              <a:rPr lang="en-CA" sz="1500" baseline="30000" dirty="0"/>
              <a:t>th</a:t>
            </a:r>
            <a:r>
              <a:rPr lang="en-CA" sz="1500" dirty="0"/>
              <a:t> century goat herder, Kaldi, noticed his goats acting strange after eating berries from a specific tree</a:t>
            </a:r>
          </a:p>
          <a:p>
            <a:pPr lvl="1"/>
            <a:endParaRPr lang="en-CA" sz="1500" dirty="0"/>
          </a:p>
          <a:p>
            <a:pPr lvl="1"/>
            <a:r>
              <a:rPr lang="en-CA" sz="1500" dirty="0"/>
              <a:t>Sheik Omar, exiled from Mocha and tried eating the berries </a:t>
            </a:r>
          </a:p>
          <a:p>
            <a:pPr lvl="2"/>
            <a:r>
              <a:rPr lang="en-CA" sz="1500" dirty="0"/>
              <a:t>he found them to be bitter so </a:t>
            </a:r>
          </a:p>
          <a:p>
            <a:pPr lvl="2"/>
            <a:r>
              <a:rPr lang="en-CA" sz="1500" dirty="0"/>
              <a:t>he tried roasting them – they became hard</a:t>
            </a:r>
          </a:p>
          <a:p>
            <a:pPr lvl="2"/>
            <a:r>
              <a:rPr lang="en-CA" sz="1500" dirty="0"/>
              <a:t>He tried boiling them – and found the aromatic brown liquid that sustained him until his recall to Mocha</a:t>
            </a:r>
          </a:p>
          <a:p>
            <a:pPr lvl="2"/>
            <a:endParaRPr lang="en-CA" sz="1500" dirty="0"/>
          </a:p>
          <a:p>
            <a:pPr lvl="1"/>
            <a:r>
              <a:rPr lang="en-CA" sz="1500" dirty="0"/>
              <a:t>15</a:t>
            </a:r>
            <a:r>
              <a:rPr lang="en-CA" sz="1500" baseline="30000" dirty="0"/>
              <a:t>th</a:t>
            </a:r>
            <a:r>
              <a:rPr lang="en-CA" sz="1500" dirty="0"/>
              <a:t> century </a:t>
            </a:r>
          </a:p>
          <a:p>
            <a:pPr lvl="2"/>
            <a:r>
              <a:rPr lang="en-CA" sz="1300" dirty="0"/>
              <a:t>Ahmed al-</a:t>
            </a:r>
            <a:r>
              <a:rPr lang="en-CA" sz="1300" dirty="0" err="1"/>
              <a:t>Ghaffer</a:t>
            </a:r>
            <a:r>
              <a:rPr lang="en-CA" sz="1300" dirty="0"/>
              <a:t> – notes that coffee is roasted and brewed</a:t>
            </a:r>
            <a:endParaRPr lang="en-CA" sz="1500" dirty="0"/>
          </a:p>
          <a:p>
            <a:pPr lvl="2"/>
            <a:r>
              <a:rPr lang="en-CA" sz="1300" dirty="0"/>
              <a:t>1401 Ali Ben Omar – may have introduced coffee to Arabia</a:t>
            </a:r>
          </a:p>
          <a:p>
            <a:endParaRPr lang="en-CA" sz="1700" dirty="0"/>
          </a:p>
          <a:p>
            <a:endParaRPr lang="en-CA" sz="1700" dirty="0"/>
          </a:p>
        </p:txBody>
      </p:sp>
      <p:pic>
        <p:nvPicPr>
          <p:cNvPr id="6" name="Picture 5" descr="Roasted wheat for wheat tea">
            <a:extLst>
              <a:ext uri="{FF2B5EF4-FFF2-40B4-BE49-F238E27FC236}">
                <a16:creationId xmlns:a16="http://schemas.microsoft.com/office/drawing/2014/main" id="{43168248-2616-496B-A627-9BD7C085CAB4}"/>
              </a:ext>
            </a:extLst>
          </p:cNvPr>
          <p:cNvPicPr>
            <a:picLocks noChangeAspect="1"/>
          </p:cNvPicPr>
          <p:nvPr/>
        </p:nvPicPr>
        <p:blipFill rotWithShape="1">
          <a:blip r:embed="rId3"/>
          <a:srcRect l="29664" r="25044" b="-1"/>
          <a:stretch/>
        </p:blipFill>
        <p:spPr>
          <a:xfrm>
            <a:off x="7538689" y="10"/>
            <a:ext cx="4653311" cy="6857990"/>
          </a:xfrm>
          <a:prstGeom prst="rect">
            <a:avLst/>
          </a:prstGeom>
        </p:spPr>
      </p:pic>
    </p:spTree>
    <p:extLst>
      <p:ext uri="{BB962C8B-B14F-4D97-AF65-F5344CB8AC3E}">
        <p14:creationId xmlns:p14="http://schemas.microsoft.com/office/powerpoint/2010/main" val="69219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4D1FC-1EB5-4E8C-B7C9-A7BA67713343}"/>
              </a:ext>
            </a:extLst>
          </p:cNvPr>
          <p:cNvSpPr>
            <a:spLocks noGrp="1"/>
          </p:cNvSpPr>
          <p:nvPr>
            <p:ph type="title"/>
          </p:nvPr>
        </p:nvSpPr>
        <p:spPr>
          <a:xfrm>
            <a:off x="1261871" y="365760"/>
            <a:ext cx="9858383" cy="1325562"/>
          </a:xfrm>
        </p:spPr>
        <p:txBody>
          <a:bodyPr>
            <a:normAutofit/>
          </a:bodyPr>
          <a:lstStyle/>
          <a:p>
            <a:r>
              <a:rPr lang="en-CA" dirty="0"/>
              <a:t>Travels of Coffee</a:t>
            </a:r>
          </a:p>
        </p:txBody>
      </p:sp>
      <p:sp>
        <p:nvSpPr>
          <p:cNvPr id="12" name="Rectangle 11">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F609DBD1-A3B9-47A3-9126-7DA7AB594328}"/>
              </a:ext>
            </a:extLst>
          </p:cNvPr>
          <p:cNvSpPr>
            <a:spLocks noGrp="1"/>
          </p:cNvSpPr>
          <p:nvPr>
            <p:ph type="sldNum" sz="quarter" idx="12"/>
          </p:nvPr>
        </p:nvSpPr>
        <p:spPr>
          <a:xfrm>
            <a:off x="1" y="6172200"/>
            <a:ext cx="914400" cy="593725"/>
          </a:xfrm>
        </p:spPr>
        <p:txBody>
          <a:bodyPr>
            <a:normAutofit/>
          </a:bodyPr>
          <a:lstStyle/>
          <a:p>
            <a:pPr>
              <a:lnSpc>
                <a:spcPct val="90000"/>
              </a:lnSpc>
              <a:spcAft>
                <a:spcPts val="600"/>
              </a:spcAft>
            </a:pPr>
            <a:fld id="{03DC2DEF-D2FE-4B45-ABA4-9F153FD1C98A}" type="slidenum">
              <a:rPr lang="en-US" smtClean="0"/>
              <a:pPr>
                <a:lnSpc>
                  <a:spcPct val="90000"/>
                </a:lnSpc>
                <a:spcAft>
                  <a:spcPts val="600"/>
                </a:spcAft>
              </a:pPr>
              <a:t>5</a:t>
            </a:fld>
            <a:endParaRPr lang="en-US"/>
          </a:p>
        </p:txBody>
      </p:sp>
      <p:sp>
        <p:nvSpPr>
          <p:cNvPr id="14" name="Rectangle 13">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3724"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2">
            <a:extLst>
              <a:ext uri="{FF2B5EF4-FFF2-40B4-BE49-F238E27FC236}">
                <a16:creationId xmlns:a16="http://schemas.microsoft.com/office/drawing/2014/main" id="{9E532A15-4FBC-42AF-A3A0-DB2CC1CAF22A}"/>
              </a:ext>
            </a:extLst>
          </p:cNvPr>
          <p:cNvGraphicFramePr>
            <a:graphicFrameLocks noGrp="1"/>
          </p:cNvGraphicFramePr>
          <p:nvPr>
            <p:ph idx="1"/>
            <p:extLst>
              <p:ext uri="{D42A27DB-BD31-4B8C-83A1-F6EECF244321}">
                <p14:modId xmlns:p14="http://schemas.microsoft.com/office/powerpoint/2010/main" val="858420575"/>
              </p:ext>
            </p:extLst>
          </p:nvPr>
        </p:nvGraphicFramePr>
        <p:xfrm>
          <a:off x="1262063" y="2013055"/>
          <a:ext cx="9858191" cy="420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a:extLst>
              <a:ext uri="{FF2B5EF4-FFF2-40B4-BE49-F238E27FC236}">
                <a16:creationId xmlns:a16="http://schemas.microsoft.com/office/drawing/2014/main" id="{F70230F1-CA9F-4603-BC67-CED7E4E2BAFD}"/>
              </a:ext>
            </a:extLst>
          </p:cNvPr>
          <p:cNvSpPr/>
          <p:nvPr/>
        </p:nvSpPr>
        <p:spPr>
          <a:xfrm>
            <a:off x="3492708" y="4227226"/>
            <a:ext cx="299803" cy="74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Right 7">
            <a:extLst>
              <a:ext uri="{FF2B5EF4-FFF2-40B4-BE49-F238E27FC236}">
                <a16:creationId xmlns:a16="http://schemas.microsoft.com/office/drawing/2014/main" id="{E68E0A48-08FF-4E10-84B9-C209FE771EB9}"/>
              </a:ext>
            </a:extLst>
          </p:cNvPr>
          <p:cNvSpPr/>
          <p:nvPr/>
        </p:nvSpPr>
        <p:spPr>
          <a:xfrm>
            <a:off x="6059578" y="4241841"/>
            <a:ext cx="29980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Arrow: Right 8">
            <a:extLst>
              <a:ext uri="{FF2B5EF4-FFF2-40B4-BE49-F238E27FC236}">
                <a16:creationId xmlns:a16="http://schemas.microsoft.com/office/drawing/2014/main" id="{2D32272B-6767-4B6A-AEB4-04B5F3E45786}"/>
              </a:ext>
            </a:extLst>
          </p:cNvPr>
          <p:cNvSpPr/>
          <p:nvPr/>
        </p:nvSpPr>
        <p:spPr>
          <a:xfrm>
            <a:off x="8626448" y="4181507"/>
            <a:ext cx="29980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97597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D1FC-1EB5-4E8C-B7C9-A7BA67713343}"/>
              </a:ext>
            </a:extLst>
          </p:cNvPr>
          <p:cNvSpPr>
            <a:spLocks noGrp="1"/>
          </p:cNvSpPr>
          <p:nvPr>
            <p:ph type="title"/>
          </p:nvPr>
        </p:nvSpPr>
        <p:spPr>
          <a:xfrm>
            <a:off x="1229032" y="365760"/>
            <a:ext cx="5997678" cy="1325562"/>
          </a:xfrm>
        </p:spPr>
        <p:txBody>
          <a:bodyPr>
            <a:normAutofit/>
          </a:bodyPr>
          <a:lstStyle/>
          <a:p>
            <a:r>
              <a:rPr lang="en-CA" dirty="0"/>
              <a:t>Common Types of Coffee</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F609DBD1-A3B9-47A3-9126-7DA7AB594328}"/>
              </a:ext>
            </a:extLst>
          </p:cNvPr>
          <p:cNvSpPr>
            <a:spLocks noGrp="1"/>
          </p:cNvSpPr>
          <p:nvPr>
            <p:ph type="sldNum" sz="quarter" idx="12"/>
          </p:nvPr>
        </p:nvSpPr>
        <p:spPr>
          <a:xfrm>
            <a:off x="-15240" y="6172200"/>
            <a:ext cx="914400" cy="593725"/>
          </a:xfrm>
        </p:spPr>
        <p:txBody>
          <a:bodyPr>
            <a:normAutofit/>
          </a:bodyPr>
          <a:lstStyle/>
          <a:p>
            <a:pPr>
              <a:lnSpc>
                <a:spcPct val="90000"/>
              </a:lnSpc>
              <a:spcAft>
                <a:spcPts val="600"/>
              </a:spcAft>
            </a:pPr>
            <a:fld id="{03DC2DEF-D2FE-4B45-ABA4-9F153FD1C98A}" type="slidenum">
              <a:rPr lang="en-US">
                <a:solidFill>
                  <a:schemeClr val="accent1">
                    <a:lumMod val="60000"/>
                    <a:lumOff val="40000"/>
                  </a:schemeClr>
                </a:solidFill>
              </a:rPr>
              <a:pPr>
                <a:lnSpc>
                  <a:spcPct val="90000"/>
                </a:lnSpc>
                <a:spcAft>
                  <a:spcPts val="600"/>
                </a:spcAft>
              </a:pPr>
              <a:t>6</a:t>
            </a:fld>
            <a:endParaRPr lang="en-US">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CD7DD325-C00C-49E6-9542-D438D23F4C77}"/>
              </a:ext>
            </a:extLst>
          </p:cNvPr>
          <p:cNvSpPr>
            <a:spLocks noGrp="1"/>
          </p:cNvSpPr>
          <p:nvPr>
            <p:ph idx="1"/>
          </p:nvPr>
        </p:nvSpPr>
        <p:spPr>
          <a:xfrm>
            <a:off x="1211139" y="2005739"/>
            <a:ext cx="6015571" cy="4174398"/>
          </a:xfrm>
        </p:spPr>
        <p:txBody>
          <a:bodyPr>
            <a:normAutofit/>
          </a:bodyPr>
          <a:lstStyle/>
          <a:p>
            <a:r>
              <a:rPr lang="en-CA" sz="1700" dirty="0"/>
              <a:t>Arabica</a:t>
            </a:r>
          </a:p>
          <a:p>
            <a:pPr lvl="1"/>
            <a:r>
              <a:rPr lang="en-CA" sz="1500" dirty="0"/>
              <a:t>Most common making up about 70% of the world supply</a:t>
            </a:r>
          </a:p>
          <a:p>
            <a:pPr lvl="1"/>
            <a:r>
              <a:rPr lang="en-CA" sz="1500" dirty="0"/>
              <a:t>Flatter and more elongated</a:t>
            </a:r>
          </a:p>
          <a:p>
            <a:pPr lvl="1"/>
            <a:r>
              <a:rPr lang="en-CA" sz="1500" dirty="0"/>
              <a:t>Grown between 1000 – 2000 meters ASL</a:t>
            </a:r>
          </a:p>
          <a:p>
            <a:r>
              <a:rPr lang="en-CA" sz="1700" dirty="0"/>
              <a:t>Robusta</a:t>
            </a:r>
          </a:p>
          <a:p>
            <a:pPr lvl="1"/>
            <a:r>
              <a:rPr lang="en-CA" sz="1500" dirty="0"/>
              <a:t>Makes up about 30% of the worlds coffee supply</a:t>
            </a:r>
          </a:p>
          <a:p>
            <a:pPr lvl="1"/>
            <a:r>
              <a:rPr lang="en-CA" sz="1500" dirty="0"/>
              <a:t>A bit heartier than Arabica coffee</a:t>
            </a:r>
          </a:p>
          <a:p>
            <a:pPr lvl="1"/>
            <a:r>
              <a:rPr lang="en-CA" sz="1500" dirty="0"/>
              <a:t>Can be grown between 200 – 600 meters ASL</a:t>
            </a:r>
          </a:p>
          <a:p>
            <a:pPr lvl="1"/>
            <a:r>
              <a:rPr lang="en-CA" sz="1500" dirty="0"/>
              <a:t>Higher caffeine content than Arabica</a:t>
            </a:r>
          </a:p>
          <a:p>
            <a:endParaRPr lang="en-CA" sz="1700" dirty="0"/>
          </a:p>
          <a:p>
            <a:endParaRPr lang="en-CA" sz="1700" dirty="0"/>
          </a:p>
        </p:txBody>
      </p:sp>
      <p:pic>
        <p:nvPicPr>
          <p:cNvPr id="6" name="Picture 5" descr="Roasted wheat for wheat tea">
            <a:extLst>
              <a:ext uri="{FF2B5EF4-FFF2-40B4-BE49-F238E27FC236}">
                <a16:creationId xmlns:a16="http://schemas.microsoft.com/office/drawing/2014/main" id="{43168248-2616-496B-A627-9BD7C085CAB4}"/>
              </a:ext>
            </a:extLst>
          </p:cNvPr>
          <p:cNvPicPr>
            <a:picLocks noChangeAspect="1"/>
          </p:cNvPicPr>
          <p:nvPr/>
        </p:nvPicPr>
        <p:blipFill rotWithShape="1">
          <a:blip r:embed="rId3"/>
          <a:srcRect l="29664" r="25044" b="-1"/>
          <a:stretch/>
        </p:blipFill>
        <p:spPr>
          <a:xfrm>
            <a:off x="7538689" y="10"/>
            <a:ext cx="4653311" cy="6857990"/>
          </a:xfrm>
          <a:prstGeom prst="rect">
            <a:avLst/>
          </a:prstGeom>
        </p:spPr>
      </p:pic>
      <p:pic>
        <p:nvPicPr>
          <p:cNvPr id="7" name="Picture 6" descr="Map&#10;&#10;Description automatically generated">
            <a:extLst>
              <a:ext uri="{FF2B5EF4-FFF2-40B4-BE49-F238E27FC236}">
                <a16:creationId xmlns:a16="http://schemas.microsoft.com/office/drawing/2014/main" id="{5607A33D-88E6-4549-A3A1-490E87DF4C6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26379" y="4926157"/>
            <a:ext cx="5276850" cy="1466850"/>
          </a:xfrm>
          <a:prstGeom prst="rect">
            <a:avLst/>
          </a:prstGeom>
        </p:spPr>
      </p:pic>
      <p:sp>
        <p:nvSpPr>
          <p:cNvPr id="8" name="TextBox 7">
            <a:extLst>
              <a:ext uri="{FF2B5EF4-FFF2-40B4-BE49-F238E27FC236}">
                <a16:creationId xmlns:a16="http://schemas.microsoft.com/office/drawing/2014/main" id="{C316DFDF-4542-42CE-B010-87AAC4CF131E}"/>
              </a:ext>
            </a:extLst>
          </p:cNvPr>
          <p:cNvSpPr txBox="1"/>
          <p:nvPr/>
        </p:nvSpPr>
        <p:spPr>
          <a:xfrm>
            <a:off x="1226379" y="6393007"/>
            <a:ext cx="5276850" cy="230832"/>
          </a:xfrm>
          <a:prstGeom prst="rect">
            <a:avLst/>
          </a:prstGeom>
          <a:noFill/>
        </p:spPr>
        <p:txBody>
          <a:bodyPr wrap="square" rtlCol="0">
            <a:spAutoFit/>
          </a:bodyPr>
          <a:lstStyle/>
          <a:p>
            <a:r>
              <a:rPr lang="en-CA" sz="900">
                <a:hlinkClick r:id="rId5" tooltip="http://brewminate.com/a-trail-of-coffee-beans-a-short-history-of-coffee/"/>
              </a:rPr>
              <a:t>This Photo</a:t>
            </a:r>
            <a:r>
              <a:rPr lang="en-CA" sz="900"/>
              <a:t> by Unknown Author is licensed under </a:t>
            </a:r>
            <a:r>
              <a:rPr lang="en-CA" sz="900">
                <a:hlinkClick r:id="rId6" tooltip="https://creativecommons.org/licenses/by-nc-sa/3.0/"/>
              </a:rPr>
              <a:t>CC BY-SA-NC</a:t>
            </a:r>
            <a:endParaRPr lang="en-CA" sz="900"/>
          </a:p>
        </p:txBody>
      </p:sp>
    </p:spTree>
    <p:extLst>
      <p:ext uri="{BB962C8B-B14F-4D97-AF65-F5344CB8AC3E}">
        <p14:creationId xmlns:p14="http://schemas.microsoft.com/office/powerpoint/2010/main" val="3912851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EE85-30DD-4BBB-BAD5-3DDBBD6BDDC0}"/>
              </a:ext>
            </a:extLst>
          </p:cNvPr>
          <p:cNvSpPr>
            <a:spLocks noGrp="1"/>
          </p:cNvSpPr>
          <p:nvPr>
            <p:ph type="title"/>
          </p:nvPr>
        </p:nvSpPr>
        <p:spPr>
          <a:xfrm>
            <a:off x="6420464" y="539087"/>
            <a:ext cx="4534047" cy="1584895"/>
          </a:xfrm>
        </p:spPr>
        <p:txBody>
          <a:bodyPr>
            <a:normAutofit/>
          </a:bodyPr>
          <a:lstStyle/>
          <a:p>
            <a:r>
              <a:rPr lang="en-CA" dirty="0"/>
              <a:t>Coffee in my cup</a:t>
            </a:r>
          </a:p>
        </p:txBody>
      </p:sp>
      <p:pic>
        <p:nvPicPr>
          <p:cNvPr id="5" name="Picture 4">
            <a:extLst>
              <a:ext uri="{FF2B5EF4-FFF2-40B4-BE49-F238E27FC236}">
                <a16:creationId xmlns:a16="http://schemas.microsoft.com/office/drawing/2014/main" id="{F7C9E321-7F7D-45DF-BFFE-9A398ACDB282}"/>
              </a:ext>
            </a:extLst>
          </p:cNvPr>
          <p:cNvPicPr>
            <a:picLocks noChangeAspect="1"/>
          </p:cNvPicPr>
          <p:nvPr/>
        </p:nvPicPr>
        <p:blipFill rotWithShape="1">
          <a:blip r:embed="rId3"/>
          <a:srcRect l="11197" r="8154" b="2"/>
          <a:stretch/>
        </p:blipFill>
        <p:spPr>
          <a:xfrm>
            <a:off x="20" y="10"/>
            <a:ext cx="6094799" cy="6857990"/>
          </a:xfrm>
          <a:prstGeom prst="rect">
            <a:avLst/>
          </a:prstGeom>
        </p:spPr>
      </p:pic>
      <p:sp>
        <p:nvSpPr>
          <p:cNvPr id="3" name="Content Placeholder 2">
            <a:extLst>
              <a:ext uri="{FF2B5EF4-FFF2-40B4-BE49-F238E27FC236}">
                <a16:creationId xmlns:a16="http://schemas.microsoft.com/office/drawing/2014/main" id="{7854F73F-3D02-4C25-B78D-FD7F97FB2972}"/>
              </a:ext>
            </a:extLst>
          </p:cNvPr>
          <p:cNvSpPr>
            <a:spLocks noGrp="1"/>
          </p:cNvSpPr>
          <p:nvPr>
            <p:ph idx="1"/>
          </p:nvPr>
        </p:nvSpPr>
        <p:spPr>
          <a:xfrm>
            <a:off x="6420463" y="2438399"/>
            <a:ext cx="4572002" cy="3880514"/>
          </a:xfrm>
        </p:spPr>
        <p:txBody>
          <a:bodyPr>
            <a:normAutofit/>
          </a:bodyPr>
          <a:lstStyle/>
          <a:p>
            <a:r>
              <a:rPr lang="en-CA" dirty="0"/>
              <a:t>A good cup of coffee depends on a few factors</a:t>
            </a:r>
          </a:p>
          <a:p>
            <a:pPr lvl="1"/>
            <a:r>
              <a:rPr lang="en-CA" dirty="0"/>
              <a:t>Good water</a:t>
            </a:r>
          </a:p>
          <a:p>
            <a:pPr lvl="2"/>
            <a:r>
              <a:rPr lang="en-CA" dirty="0"/>
              <a:t>Filtered is best</a:t>
            </a:r>
          </a:p>
          <a:p>
            <a:pPr lvl="1"/>
            <a:r>
              <a:rPr lang="en-CA" dirty="0"/>
              <a:t>Fresh ground coffee </a:t>
            </a:r>
          </a:p>
          <a:p>
            <a:pPr lvl="2"/>
            <a:r>
              <a:rPr lang="en-CA" dirty="0"/>
              <a:t>Grind just before brewing the coffee</a:t>
            </a:r>
          </a:p>
          <a:p>
            <a:pPr lvl="1"/>
            <a:r>
              <a:rPr lang="en-CA" dirty="0"/>
              <a:t>The correct ratio of coffee to water</a:t>
            </a:r>
          </a:p>
          <a:p>
            <a:pPr lvl="2"/>
            <a:r>
              <a:rPr lang="en-CA" dirty="0"/>
              <a:t>Rule of thumb; 2 tablespoons to 6 ounces of water</a:t>
            </a:r>
          </a:p>
          <a:p>
            <a:pPr lvl="1"/>
            <a:r>
              <a:rPr lang="en-CA" dirty="0"/>
              <a:t>Proper water temperature</a:t>
            </a:r>
          </a:p>
          <a:p>
            <a:pPr lvl="2"/>
            <a:r>
              <a:rPr lang="en-CA" dirty="0"/>
              <a:t>About 93 degrees Celsius</a:t>
            </a:r>
          </a:p>
        </p:txBody>
      </p:sp>
      <p:sp>
        <p:nvSpPr>
          <p:cNvPr id="4" name="Slide Number Placeholder 3">
            <a:extLst>
              <a:ext uri="{FF2B5EF4-FFF2-40B4-BE49-F238E27FC236}">
                <a16:creationId xmlns:a16="http://schemas.microsoft.com/office/drawing/2014/main" id="{C967B9B6-CE02-4CE3-B253-D1624AAB60A1}"/>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03DC2DEF-D2FE-4B45-ABA4-9F153FD1C98A}" type="slidenum">
              <a:rPr lang="en-US" smtClean="0"/>
              <a:pPr>
                <a:lnSpc>
                  <a:spcPct val="90000"/>
                </a:lnSpc>
                <a:spcAft>
                  <a:spcPts val="600"/>
                </a:spcAft>
              </a:pPr>
              <a:t>7</a:t>
            </a:fld>
            <a:endParaRPr lang="en-US"/>
          </a:p>
        </p:txBody>
      </p:sp>
    </p:spTree>
    <p:extLst>
      <p:ext uri="{BB962C8B-B14F-4D97-AF65-F5344CB8AC3E}">
        <p14:creationId xmlns:p14="http://schemas.microsoft.com/office/powerpoint/2010/main" val="415994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alphaModFix amt="20000"/>
            <a:extLst>
              <a:ext uri="{BEBA8EAE-BF5A-486C-A8C5-ECC9F3942E4B}">
                <a14:imgProps xmlns:a14="http://schemas.microsoft.com/office/drawing/2010/main">
                  <a14:imgLayer r:embed="rId4">
                    <a14:imgEffect>
                      <a14:brightnessContrast bright="40000"/>
                    </a14:imgEffect>
                  </a14:imgLayer>
                </a14:imgProps>
              </a:ext>
            </a:extLst>
          </a:blip>
          <a:srcRect t="9466" b="6264"/>
          <a:stretch/>
        </p:blipFill>
        <p:spPr>
          <a:xfrm>
            <a:off x="-195072" y="-82623"/>
            <a:ext cx="12560558" cy="7065314"/>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title"/>
          </p:nvPr>
        </p:nvSpPr>
        <p:spPr/>
        <p:txBody>
          <a:bodyPr vert="horz" lIns="91440" tIns="45720" rIns="91440" bIns="45720" rtlCol="0" anchor="b">
            <a:normAutofit/>
          </a:bodyPr>
          <a:lstStyle/>
          <a:p>
            <a:pPr>
              <a:lnSpc>
                <a:spcPct val="85000"/>
              </a:lnSpc>
            </a:pPr>
            <a:r>
              <a:rPr lang="en-US" sz="7200" dirty="0"/>
              <a:t>Summary</a:t>
            </a:r>
          </a:p>
        </p:txBody>
      </p:sp>
      <p:sp>
        <p:nvSpPr>
          <p:cNvPr id="4" name="Subtitle 3">
            <a:extLst>
              <a:ext uri="{FF2B5EF4-FFF2-40B4-BE49-F238E27FC236}">
                <a16:creationId xmlns:a16="http://schemas.microsoft.com/office/drawing/2014/main" id="{C6D24F99-E026-485A-96CD-AEC98137262A}"/>
              </a:ext>
            </a:extLst>
          </p:cNvPr>
          <p:cNvSpPr>
            <a:spLocks noGrp="1"/>
          </p:cNvSpPr>
          <p:nvPr>
            <p:ph idx="1"/>
          </p:nvPr>
        </p:nvSpPr>
        <p:spPr/>
        <p:txBody>
          <a:bodyPr vert="horz" lIns="91440" tIns="45720" rIns="91440" bIns="45720" rtlCol="0">
            <a:normAutofit/>
          </a:bodyPr>
          <a:lstStyle/>
          <a:p>
            <a:pPr marL="0" indent="0">
              <a:buNone/>
            </a:pPr>
            <a:r>
              <a:rPr lang="en-US" sz="2200" dirty="0"/>
              <a:t>A drink for the ages</a:t>
            </a:r>
          </a:p>
          <a:p>
            <a:r>
              <a:rPr lang="en-US" sz="2200" dirty="0"/>
              <a:t>We reviewed where coffee came from</a:t>
            </a:r>
          </a:p>
          <a:p>
            <a:r>
              <a:rPr lang="en-US" sz="2200" dirty="0"/>
              <a:t>How it got to your cup</a:t>
            </a:r>
          </a:p>
          <a:p>
            <a:r>
              <a:rPr lang="en-US" sz="2200" dirty="0"/>
              <a:t>Tips on making a great cup of coffee</a:t>
            </a:r>
          </a:p>
          <a:p>
            <a:pPr marL="0" indent="0">
              <a:buNone/>
            </a:pPr>
            <a:r>
              <a:rPr lang="en-US" sz="7200" dirty="0"/>
              <a:t>Questions</a:t>
            </a:r>
            <a:r>
              <a:rPr lang="en-US" sz="6600" dirty="0"/>
              <a:t>?</a:t>
            </a:r>
          </a:p>
        </p:txBody>
      </p:sp>
    </p:spTree>
    <p:extLst>
      <p:ext uri="{BB962C8B-B14F-4D97-AF65-F5344CB8AC3E}">
        <p14:creationId xmlns:p14="http://schemas.microsoft.com/office/powerpoint/2010/main" val="108170264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alphaModFix amt="20000"/>
            <a:extLst>
              <a:ext uri="{BEBA8EAE-BF5A-486C-A8C5-ECC9F3942E4B}">
                <a14:imgProps xmlns:a14="http://schemas.microsoft.com/office/drawing/2010/main">
                  <a14:imgLayer r:embed="rId4">
                    <a14:imgEffect>
                      <a14:brightnessContrast bright="40000"/>
                    </a14:imgEffect>
                  </a14:imgLayer>
                </a14:imgProps>
              </a:ext>
            </a:extLst>
          </a:blip>
          <a:srcRect t="9466" b="6264"/>
          <a:stretch/>
        </p:blipFill>
        <p:spPr>
          <a:xfrm>
            <a:off x="-195072" y="-82623"/>
            <a:ext cx="12560558" cy="7065314"/>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title"/>
          </p:nvPr>
        </p:nvSpPr>
        <p:spPr/>
        <p:txBody>
          <a:bodyPr vert="horz" lIns="91440" tIns="45720" rIns="91440" bIns="45720" rtlCol="0" anchor="b">
            <a:normAutofit/>
          </a:bodyPr>
          <a:lstStyle/>
          <a:p>
            <a:pPr>
              <a:lnSpc>
                <a:spcPct val="85000"/>
              </a:lnSpc>
            </a:pPr>
            <a:r>
              <a:rPr lang="en-US" sz="7200" dirty="0"/>
              <a:t>Post Test</a:t>
            </a:r>
          </a:p>
        </p:txBody>
      </p:sp>
      <p:sp>
        <p:nvSpPr>
          <p:cNvPr id="4" name="Subtitle 3">
            <a:extLst>
              <a:ext uri="{FF2B5EF4-FFF2-40B4-BE49-F238E27FC236}">
                <a16:creationId xmlns:a16="http://schemas.microsoft.com/office/drawing/2014/main" id="{C6D24F99-E026-485A-96CD-AEC98137262A}"/>
              </a:ext>
            </a:extLst>
          </p:cNvPr>
          <p:cNvSpPr>
            <a:spLocks noGrp="1"/>
          </p:cNvSpPr>
          <p:nvPr>
            <p:ph idx="1"/>
          </p:nvPr>
        </p:nvSpPr>
        <p:spPr/>
        <p:txBody>
          <a:bodyPr vert="horz" lIns="91440" tIns="45720" rIns="91440" bIns="45720" rtlCol="0">
            <a:normAutofit/>
          </a:bodyPr>
          <a:lstStyle/>
          <a:p>
            <a:pPr marL="0" indent="0">
              <a:buNone/>
            </a:pPr>
            <a:r>
              <a:rPr lang="en-US" sz="2200" dirty="0"/>
              <a:t>Coffee originated in what country?</a:t>
            </a:r>
          </a:p>
          <a:p>
            <a:pPr marL="457200" indent="-457200">
              <a:buFont typeface="+mj-lt"/>
              <a:buAutoNum type="alphaUcPeriod"/>
            </a:pPr>
            <a:r>
              <a:rPr lang="en-US" sz="2200" dirty="0"/>
              <a:t>Arabia</a:t>
            </a:r>
          </a:p>
          <a:p>
            <a:pPr marL="457200" indent="-457200">
              <a:buFont typeface="+mj-lt"/>
              <a:buAutoNum type="alphaUcPeriod"/>
            </a:pPr>
            <a:r>
              <a:rPr lang="en-US" sz="2200" dirty="0"/>
              <a:t>Liberia</a:t>
            </a:r>
          </a:p>
          <a:p>
            <a:pPr marL="457200" indent="-457200">
              <a:buFont typeface="+mj-lt"/>
              <a:buAutoNum type="alphaUcPeriod"/>
            </a:pPr>
            <a:r>
              <a:rPr lang="en-US" sz="2200" dirty="0"/>
              <a:t>Ethiopia</a:t>
            </a:r>
          </a:p>
          <a:p>
            <a:pPr marL="457200" indent="-457200">
              <a:buFont typeface="+mj-lt"/>
              <a:buAutoNum type="alphaUcPeriod"/>
            </a:pPr>
            <a:r>
              <a:rPr lang="en-US" sz="2200" dirty="0"/>
              <a:t>Philippines</a:t>
            </a:r>
          </a:p>
          <a:p>
            <a:pPr marL="457200" indent="-457200">
              <a:buFont typeface="+mj-lt"/>
              <a:buAutoNum type="alphaUcPeriod"/>
            </a:pPr>
            <a:endParaRPr lang="en-US" sz="2200" dirty="0"/>
          </a:p>
          <a:p>
            <a:pPr marL="0" indent="0">
              <a:buNone/>
            </a:pPr>
            <a:r>
              <a:rPr lang="en-US" sz="2200" dirty="0"/>
              <a:t>Answer in the Chat Box</a:t>
            </a:r>
          </a:p>
        </p:txBody>
      </p:sp>
    </p:spTree>
    <p:extLst>
      <p:ext uri="{BB962C8B-B14F-4D97-AF65-F5344CB8AC3E}">
        <p14:creationId xmlns:p14="http://schemas.microsoft.com/office/powerpoint/2010/main" val="365612942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6284</TotalTime>
  <Words>1130</Words>
  <Application>Microsoft Office PowerPoint</Application>
  <PresentationFormat>Widescreen</PresentationFormat>
  <Paragraphs>134</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Schoolbook</vt:lpstr>
      <vt:lpstr>Wingdings 2</vt:lpstr>
      <vt:lpstr>View</vt:lpstr>
      <vt:lpstr>Coffee…How did it get to my cup?</vt:lpstr>
      <vt:lpstr>CoffeeBreaker</vt:lpstr>
      <vt:lpstr>Agenda</vt:lpstr>
      <vt:lpstr>History of Coffee</vt:lpstr>
      <vt:lpstr>Travels of Coffee</vt:lpstr>
      <vt:lpstr>Common Types of Coffee</vt:lpstr>
      <vt:lpstr>Coffee in my cup</vt:lpstr>
      <vt:lpstr>Summary</vt:lpstr>
      <vt:lpstr>Post Test</vt:lpstr>
      <vt:lpstr>Post Test</vt:lpstr>
      <vt:lpstr>Post Test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Jim A</dc:creator>
  <cp:lastModifiedBy>Jim A</cp:lastModifiedBy>
  <cp:revision>39</cp:revision>
  <dcterms:created xsi:type="dcterms:W3CDTF">2021-01-26T19:23:12Z</dcterms:created>
  <dcterms:modified xsi:type="dcterms:W3CDTF">2021-06-18T19:26:37Z</dcterms:modified>
</cp:coreProperties>
</file>